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60" r:id="rId6"/>
    <p:sldId id="257" r:id="rId7"/>
    <p:sldId id="261" r:id="rId8"/>
  </p:sldIdLst>
  <p:sldSz cx="10693400" cy="7556500"/>
  <p:notesSz cx="6807200" cy="9939338"/>
  <p:embeddedFontLst>
    <p:embeddedFont>
      <p:font typeface="Canva Sans" panose="020B0604020202020204" charset="0"/>
      <p:regular r:id="rId10"/>
    </p:embeddedFont>
    <p:embeddedFont>
      <p:font typeface="Canva Sans Bold" panose="020B0604020202020204" charset="0"/>
      <p:regular r:id="rId11"/>
    </p:embeddedFont>
    <p:embeddedFont>
      <p:font typeface="Canva Sans Italics" panose="020B0604020202020204" charset="0"/>
      <p:regular r:id="rId12"/>
    </p:embeddedFont>
    <p:embeddedFont>
      <p:font typeface="Roboto" panose="02000000000000000000"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41930-1C28-D6A8-1A45-19FB26FB6783}" name="Alana Court" initials="AC" userId="S::alana.court@brisbanenorthphn.org.au::ea78443b-cd2d-42f3-8f2a-e4602552b498" providerId="AD"/>
  <p188:author id="{DCC4D878-2593-B2A7-81B3-18E683D69ADC}" name="Lauren Hickson" initials="LH" userId="S::lauren.hickson@brisbanenorthphn.org.au::a495100f-020f-43a3-aa69-ddc70731d4c2" providerId="AD"/>
  <p188:author id="{8C15D2FA-78D0-F501-803A-C44AE45B8829}" name="Anthony Elliott" initials="AE" userId="S::Anthony.Elliott@brisbanenorthphn.org.au::bd7906ad-0cc4-45f6-9dff-5e8c404b8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CC99"/>
    <a:srgbClr val="33CCCC"/>
    <a:srgbClr val="58C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047C8-8319-459A-970B-93B001E8533F}" v="4" dt="2025-07-09T05:03:04.175"/>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5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62A87DB-4B6B-4F1A-899D-16C2C543EED2}" type="datetimeFigureOut">
              <a:rPr lang="en-AU" smtClean="0"/>
              <a:t>9/07/2025</a:t>
            </a:fld>
            <a:endParaRPr lang="en-AU"/>
          </a:p>
        </p:txBody>
      </p:sp>
      <p:sp>
        <p:nvSpPr>
          <p:cNvPr id="4" name="Slide Image Placeholder 3"/>
          <p:cNvSpPr>
            <a:spLocks noGrp="1" noRot="1" noChangeAspect="1"/>
          </p:cNvSpPr>
          <p:nvPr>
            <p:ph type="sldImg" idx="2"/>
          </p:nvPr>
        </p:nvSpPr>
        <p:spPr>
          <a:xfrm>
            <a:off x="1030288" y="1243013"/>
            <a:ext cx="4746625"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FDF4968-6F17-433C-BED2-1E28F27FDC5B}" type="slidenum">
              <a:rPr lang="en-AU" smtClean="0"/>
              <a:t>‹#›</a:t>
            </a:fld>
            <a:endParaRPr lang="en-AU"/>
          </a:p>
        </p:txBody>
      </p:sp>
    </p:spTree>
    <p:extLst>
      <p:ext uri="{BB962C8B-B14F-4D97-AF65-F5344CB8AC3E}">
        <p14:creationId xmlns:p14="http://schemas.microsoft.com/office/powerpoint/2010/main" val="118830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9.health.gov.au/mbs/fullDisplay.cfm?type=item&amp;qt=ItemID&amp;q=967" TargetMode="External"/><Relationship Id="rId3" Type="http://schemas.openxmlformats.org/officeDocument/2006/relationships/hyperlink" Target="https://www.mbsonline.gov.au" TargetMode="External"/><Relationship Id="rId7" Type="http://schemas.openxmlformats.org/officeDocument/2006/relationships/hyperlink" Target="https://www9.health.gov.au/mbs/fullDisplay.cfm?type=item&amp;qt=ItemID&amp;q=92060" TargetMode="External"/><Relationship Id="rId12" Type="http://schemas.openxmlformats.org/officeDocument/2006/relationships/image" Target="../media/image1.png"/><Relationship Id="rId2" Type="http://schemas.openxmlformats.org/officeDocument/2006/relationships/hyperlink" Target="https://www.health.gov.au/our-work/mymedicare" TargetMode="External"/><Relationship Id="rId1" Type="http://schemas.openxmlformats.org/officeDocument/2006/relationships/slideLayout" Target="../slideLayouts/slideLayout7.xml"/><Relationship Id="rId6" Type="http://schemas.openxmlformats.org/officeDocument/2006/relationships/hyperlink" Target="https://www9.health.gov.au/mbs/fullDisplay.cfm?type=item&amp;qt=ItemID&amp;q=92029" TargetMode="External"/><Relationship Id="rId11" Type="http://schemas.openxmlformats.org/officeDocument/2006/relationships/hyperlink" Target="https://www9.health.gov.au/mbs/fullDisplay.cfm?type=item&amp;qt=ItemID&amp;q=92061" TargetMode="External"/><Relationship Id="rId5" Type="http://schemas.openxmlformats.org/officeDocument/2006/relationships/hyperlink" Target="https://www9.health.gov.au/mbs/fullDisplay.cfm?type=item&amp;qt=ItemID&amp;q=392" TargetMode="External"/><Relationship Id="rId10" Type="http://schemas.openxmlformats.org/officeDocument/2006/relationships/hyperlink" Target="https://www9.health.gov.au/mbs/fullDisplay.cfm?type=item&amp;qt=ItemID&amp;q=92030" TargetMode="External"/><Relationship Id="rId4" Type="http://schemas.openxmlformats.org/officeDocument/2006/relationships/hyperlink" Target="https://www9.health.gov.au/mbs/fullDisplay.cfm?type=item&amp;qt=ItemID&amp;q=965" TargetMode="External"/><Relationship Id="rId9" Type="http://schemas.openxmlformats.org/officeDocument/2006/relationships/hyperlink" Target="https://www9.health.gov.au/mbs/fullDisplay.cfm?type=item&amp;qt=ItemID&amp;q=393" TargetMode="External"/></Relationships>
</file>

<file path=ppt/slides/_rels/slide2.xml.rels><?xml version="1.0" encoding="UTF-8" standalone="yes"?>
<Relationships xmlns="http://schemas.openxmlformats.org/package/2006/relationships"><Relationship Id="rId13" Type="http://schemas.openxmlformats.org/officeDocument/2006/relationships/hyperlink" Target="http://www9.health.gov.au/mbs/fullDisplay.cfm?type=item&amp;q=743&amp;qt=ItemID" TargetMode="External"/><Relationship Id="rId18" Type="http://schemas.microsoft.com/office/2007/relationships/hdphoto" Target="../media/hdphoto1.wdp"/><Relationship Id="rId26" Type="http://schemas.openxmlformats.org/officeDocument/2006/relationships/hyperlink" Target="http://www9.health.gov.au/mbs/fullDisplay.cfm?type=item&amp;qt=ItemID&amp;q=10987" TargetMode="External"/><Relationship Id="rId21" Type="http://schemas.openxmlformats.org/officeDocument/2006/relationships/hyperlink" Target="https://www9.health.gov.au/mbs/fullDisplay.cfm?type=item&amp;qt=ItemID&amp;q=967" TargetMode="External"/><Relationship Id="rId34" Type="http://schemas.openxmlformats.org/officeDocument/2006/relationships/hyperlink" Target="http://www9.health.gov.au/mbs/fullDisplay.cfm?type=item&amp;q=903&amp;qt=ItemID" TargetMode="External"/><Relationship Id="rId7" Type="http://schemas.openxmlformats.org/officeDocument/2006/relationships/hyperlink" Target="https://www.servicesaustralia.gov.au/check-mbs-item-numbers?context=20" TargetMode="External"/><Relationship Id="rId12" Type="http://schemas.openxmlformats.org/officeDocument/2006/relationships/hyperlink" Target="http://www9.health.gov.au/mbs/fullDisplay.cfm?type=item&amp;q=739&amp;qt=ItemID" TargetMode="External"/><Relationship Id="rId17" Type="http://schemas.openxmlformats.org/officeDocument/2006/relationships/image" Target="../media/image2.png"/><Relationship Id="rId25" Type="http://schemas.openxmlformats.org/officeDocument/2006/relationships/hyperlink" Target="http://www9.health.gov.au/mbs/fullDisplay.cfm?type=item&amp;q=93201&amp;qt=item&amp;criteria=93201" TargetMode="External"/><Relationship Id="rId33" Type="http://schemas.openxmlformats.org/officeDocument/2006/relationships/hyperlink" Target="http://www9.health.gov.au/mbs/fullDisplay.cfm?type=item&amp;q=92027" TargetMode="External"/><Relationship Id="rId2" Type="http://schemas.openxmlformats.org/officeDocument/2006/relationships/image" Target="../media/image1.png"/><Relationship Id="rId16" Type="http://schemas.openxmlformats.org/officeDocument/2006/relationships/hyperlink" Target="http://www9.health.gov.au/mbs/fullDisplay.cfm?type=item&amp;q=758&amp;qt=ItemID" TargetMode="External"/><Relationship Id="rId20" Type="http://schemas.openxmlformats.org/officeDocument/2006/relationships/hyperlink" Target="https://www9.health.gov.au/mbs/fullDisplay.cfm?type=item&amp;qt=ItemID&amp;q=92029" TargetMode="External"/><Relationship Id="rId29" Type="http://schemas.openxmlformats.org/officeDocument/2006/relationships/hyperlink" Target="http://www9.health.gov.au/mbs/fullDisplay.cfm?type=item&amp;qt=ItemID&amp;q=900" TargetMode="External"/><Relationship Id="rId1" Type="http://schemas.openxmlformats.org/officeDocument/2006/relationships/slideLayout" Target="../slideLayouts/slideLayout7.xml"/><Relationship Id="rId6" Type="http://schemas.openxmlformats.org/officeDocument/2006/relationships/hyperlink" Target="https://www.mbsonline.gov.au/internet/mbsonline/publishing.nsf/Content/news" TargetMode="External"/><Relationship Id="rId11" Type="http://schemas.openxmlformats.org/officeDocument/2006/relationships/hyperlink" Target="http://www9.health.gov.au/mbs/fullDisplay.cfm?type=item&amp;qt=ItemID&amp;q=735" TargetMode="External"/><Relationship Id="rId24" Type="http://schemas.openxmlformats.org/officeDocument/2006/relationships/hyperlink" Target="http://www9.health.gov.au/mbs/fullDisplay.cfm?type=item&amp;q=93203&amp;qt=ItemID" TargetMode="External"/><Relationship Id="rId32" Type="http://schemas.openxmlformats.org/officeDocument/2006/relationships/hyperlink" Target="http://www9.health.gov.au/mbs/fullDisplay.cfm?type=item&amp;q=731&amp;qt=ItemID" TargetMode="External"/><Relationship Id="rId37" Type="http://schemas.openxmlformats.org/officeDocument/2006/relationships/hyperlink" Target="https://www9.health.gov.au/mbs/fullDisplay.cfm?type=note&amp;qt=NoteID&amp;q=MN.9.1" TargetMode="External"/><Relationship Id="rId5" Type="http://schemas.openxmlformats.org/officeDocument/2006/relationships/hyperlink" Target="https://www.mbsonline.gov.au/internet/mbsonline/publishing.nsf/Content/downloads" TargetMode="External"/><Relationship Id="rId15" Type="http://schemas.openxmlformats.org/officeDocument/2006/relationships/hyperlink" Target="http://www9.health.gov.au/mbs/fullDisplay.cfm?type=item&amp;q=750&amp;qt=ItemID" TargetMode="External"/><Relationship Id="rId23" Type="http://schemas.openxmlformats.org/officeDocument/2006/relationships/hyperlink" Target="http://www9.health.gov.au/mbs/fullDisplay.cfm?type=item&amp;q=10997&amp;qt=item&amp;criteria=10997" TargetMode="External"/><Relationship Id="rId28" Type="http://schemas.openxmlformats.org/officeDocument/2006/relationships/hyperlink" Target="http://www9.health.gov.au/mbs/fullDisplay.cfm?type=item&amp;q=93200&amp;qt=ItemID" TargetMode="External"/><Relationship Id="rId36" Type="http://schemas.openxmlformats.org/officeDocument/2006/relationships/hyperlink" Target="https://www.mbsonline.gov.au/internet/mbsonline/publishing.nsf/Content/Factsheet-Telehealth-Updates-April%202023" TargetMode="External"/><Relationship Id="rId10" Type="http://schemas.openxmlformats.org/officeDocument/2006/relationships/hyperlink" Target="mailto:askMBS@health.gov.au" TargetMode="External"/><Relationship Id="rId19" Type="http://schemas.openxmlformats.org/officeDocument/2006/relationships/hyperlink" Target="https://www9.health.gov.au/mbs/fullDisplay.cfm?type=item&amp;qt=ItemID&amp;q=965" TargetMode="External"/><Relationship Id="rId31" Type="http://schemas.openxmlformats.org/officeDocument/2006/relationships/hyperlink" Target="http://www9.health.gov.au/mbs/fullDisplay.cfm?type=item&amp;q=92026" TargetMode="External"/><Relationship Id="rId4" Type="http://schemas.openxmlformats.org/officeDocument/2006/relationships/hyperlink" Target="https://www.mbsonline.gov.au/internet/mbsonline/publishing.nsf/Content/factsheet-current" TargetMode="External"/><Relationship Id="rId9" Type="http://schemas.openxmlformats.org/officeDocument/2006/relationships/hyperlink" Target="http://www.mbsonline.gov.au/" TargetMode="External"/><Relationship Id="rId14" Type="http://schemas.openxmlformats.org/officeDocument/2006/relationships/hyperlink" Target="http://www9.health.gov.au/mbs/fullDisplay.cfm?type=item&amp;q=747&amp;qt=ItemID" TargetMode="External"/><Relationship Id="rId22" Type="http://schemas.openxmlformats.org/officeDocument/2006/relationships/hyperlink" Target="https://www9.health.gov.au/mbs/fullDisplay.cfm?type=item&amp;qt=ItemID&amp;q=92030" TargetMode="External"/><Relationship Id="rId27" Type="http://schemas.openxmlformats.org/officeDocument/2006/relationships/hyperlink" Target="http://www9.health.gov.au/mbs/fullDisplay.cfm?type=item&amp;q=93202&amp;qt=ItemID" TargetMode="External"/><Relationship Id="rId30" Type="http://schemas.openxmlformats.org/officeDocument/2006/relationships/hyperlink" Target="http://www9.health.gov.au/mbs/fullDisplay.cfm?type=item&amp;q=729&amp;qt=ItemID" TargetMode="External"/><Relationship Id="rId35" Type="http://schemas.openxmlformats.org/officeDocument/2006/relationships/hyperlink" Target="https://www.health.gov.au/our-work/mymedicare/practices-and-providers" TargetMode="External"/><Relationship Id="rId8" Type="http://schemas.openxmlformats.org/officeDocument/2006/relationships/hyperlink" Target="https://www.digitalhealth.gov.au/healthcare-providers/initiatives-and-programs/my-health-record" TargetMode="External"/><Relationship Id="rId3" Type="http://schemas.openxmlformats.org/officeDocument/2006/relationships/hyperlink" Target="https://www9.health.gov.au/mbs/search.cf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9" Type="http://schemas.openxmlformats.org/officeDocument/2006/relationships/image" Target="../media/image44.png"/><Relationship Id="rId21" Type="http://schemas.openxmlformats.org/officeDocument/2006/relationships/image" Target="../media/image32.png"/><Relationship Id="rId34" Type="http://schemas.openxmlformats.org/officeDocument/2006/relationships/hyperlink" Target="http://www9.health.gov.au/mbs/fullDisplay.cfm?type=item&amp;q=739&amp;qt=ItemID" TargetMode="External"/><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hyperlink" Target="http://www9.health.gov.au/mbs/fullDisplay.cfm?type=item&amp;qt=ItemID&amp;q=735" TargetMode="External"/><Relationship Id="rId38" Type="http://schemas.openxmlformats.org/officeDocument/2006/relationships/hyperlink" Target="http://www9.health.gov.au/mbs/fullDisplay.cfm?type=item&amp;q=758&amp;qt=ItemID" TargetMode="External"/><Relationship Id="rId2" Type="http://schemas.openxmlformats.org/officeDocument/2006/relationships/image" Target="../media/image13.png"/><Relationship Id="rId16" Type="http://schemas.openxmlformats.org/officeDocument/2006/relationships/image" Target="../media/image27.svg"/><Relationship Id="rId20" Type="http://schemas.openxmlformats.org/officeDocument/2006/relationships/image" Target="../media/image31.sv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32" Type="http://schemas.openxmlformats.org/officeDocument/2006/relationships/image" Target="../media/image43.svg"/><Relationship Id="rId37" Type="http://schemas.openxmlformats.org/officeDocument/2006/relationships/hyperlink" Target="http://www9.health.gov.au/mbs/fullDisplay.cfm?type=item&amp;q=750&amp;qt=ItemID" TargetMode="External"/><Relationship Id="rId40" Type="http://schemas.openxmlformats.org/officeDocument/2006/relationships/image" Target="../media/image4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svg"/><Relationship Id="rId36" Type="http://schemas.openxmlformats.org/officeDocument/2006/relationships/hyperlink" Target="http://www9.health.gov.au/mbs/fullDisplay.cfm?type=item&amp;q=747&amp;qt=ItemID" TargetMode="External"/><Relationship Id="rId10" Type="http://schemas.openxmlformats.org/officeDocument/2006/relationships/image" Target="../media/image21.sv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8.png"/><Relationship Id="rId30" Type="http://schemas.openxmlformats.org/officeDocument/2006/relationships/image" Target="../media/image41.svg"/><Relationship Id="rId35" Type="http://schemas.openxmlformats.org/officeDocument/2006/relationships/hyperlink" Target="http://www9.health.gov.au/mbs/fullDisplay.cfm?type=item&amp;q=743&amp;qt=ItemID" TargetMode="External"/><Relationship Id="rId8" Type="http://schemas.openxmlformats.org/officeDocument/2006/relationships/image" Target="../media/image19.sv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25438" y="1304369"/>
            <a:ext cx="10242524" cy="6506012"/>
          </a:xfrm>
          <a:prstGeom prst="rect">
            <a:avLst/>
          </a:prstGeom>
        </p:spPr>
        <p:txBody>
          <a:bodyPr wrap="square" lIns="0" tIns="0" rIns="0" bIns="0" rtlCol="0" anchor="t">
            <a:spAutoFit/>
          </a:bodyPr>
          <a:lstStyle/>
          <a:p>
            <a:pPr algn="just">
              <a:lnSpc>
                <a:spcPts val="1400"/>
              </a:lnSpc>
            </a:pPr>
            <a:r>
              <a:rPr lang="en-US" sz="1000" dirty="0">
                <a:solidFill>
                  <a:srgbClr val="000000"/>
                </a:solidFill>
                <a:latin typeface="Aptos"/>
                <a:ea typeface="Canva Sans"/>
                <a:cs typeface="Canva Sans"/>
                <a:sym typeface="Canva Sans"/>
              </a:rPr>
              <a:t>The purpose of this resource is to support general practices to effectively use GPCCM MBS items to deliver comprehensive, proactive care for patients with chronic conditions (a medical condition likely to be present for </a:t>
            </a:r>
            <a:r>
              <a:rPr lang="en-US" sz="1000" dirty="0">
                <a:solidFill>
                  <a:srgbClr val="545454"/>
                </a:solidFill>
                <a:latin typeface="Aptos"/>
                <a:ea typeface="Canva Sans"/>
                <a:cs typeface="Canva Sans"/>
                <a:sym typeface="Canva Sans"/>
              </a:rPr>
              <a:t>≥</a:t>
            </a:r>
            <a:r>
              <a:rPr lang="en-US" sz="1000" dirty="0">
                <a:solidFill>
                  <a:srgbClr val="000000"/>
                </a:solidFill>
                <a:latin typeface="Aptos"/>
                <a:ea typeface="Canva Sans"/>
                <a:cs typeface="Canva Sans"/>
                <a:sym typeface="Canva Sans"/>
              </a:rPr>
              <a:t>6 months, or terminal); including regular review of management plans. </a:t>
            </a:r>
          </a:p>
          <a:p>
            <a:pPr algn="just">
              <a:lnSpc>
                <a:spcPts val="1400"/>
              </a:lnSpc>
            </a:pPr>
            <a:endParaRPr lang="en-US" sz="1000" dirty="0">
              <a:solidFill>
                <a:srgbClr val="000000"/>
              </a:solidFill>
              <a:latin typeface="Aptos"/>
              <a:ea typeface="Canva Sans"/>
              <a:cs typeface="Canva Sans"/>
              <a:sym typeface="Canva Sans"/>
            </a:endParaRPr>
          </a:p>
          <a:p>
            <a:pPr algn="just">
              <a:lnSpc>
                <a:spcPts val="1400"/>
              </a:lnSpc>
            </a:pPr>
            <a:r>
              <a:rPr lang="en-US" sz="1000" dirty="0">
                <a:solidFill>
                  <a:srgbClr val="000000"/>
                </a:solidFill>
                <a:latin typeface="Aptos"/>
                <a:ea typeface="Canva Sans"/>
                <a:cs typeface="Canva Sans"/>
                <a:sym typeface="Canva Sans"/>
              </a:rPr>
              <a:t>The new framework for CCM from 1 July 2025 both simplifies and streamlines the arrangements for health care professionals and patients.</a:t>
            </a:r>
            <a:r>
              <a:rPr lang="en-US" sz="1000" dirty="0">
                <a:latin typeface="Aptos"/>
              </a:rPr>
              <a:t> To enhance continuity of care, </a:t>
            </a:r>
            <a:r>
              <a:rPr lang="en-US" sz="1000" b="1" dirty="0">
                <a:latin typeface="Aptos"/>
              </a:rPr>
              <a:t>patients registered with </a:t>
            </a:r>
            <a:r>
              <a:rPr lang="en-US" sz="1000" b="1" dirty="0">
                <a:solidFill>
                  <a:schemeClr val="accent1"/>
                </a:solidFill>
                <a:latin typeface="Aptos"/>
                <a:hlinkClick r:id="rId2">
                  <a:extLst>
                    <a:ext uri="{A12FA001-AC4F-418D-AE19-62706E023703}">
                      <ahyp:hlinkClr xmlns:ahyp="http://schemas.microsoft.com/office/drawing/2018/hyperlinkcolor" val="tx"/>
                    </a:ext>
                  </a:extLst>
                </a:hlinkClick>
              </a:rPr>
              <a:t>MyMedicare</a:t>
            </a:r>
            <a:r>
              <a:rPr lang="en-US" sz="1000" b="1" dirty="0">
                <a:latin typeface="Aptos"/>
              </a:rPr>
              <a:t> must access GPCCMP items through the practice where they are registered for MyMedicare.</a:t>
            </a:r>
            <a:r>
              <a:rPr lang="en-US" sz="1000" dirty="0">
                <a:latin typeface="Aptos"/>
              </a:rPr>
              <a:t> Patients that are not MyMedicare registered may access CCM services through their usual GP.</a:t>
            </a:r>
            <a:r>
              <a:rPr lang="en-US" sz="1000" dirty="0">
                <a:solidFill>
                  <a:srgbClr val="000000"/>
                </a:solidFill>
                <a:latin typeface="Aptos"/>
                <a:ea typeface="Canva Sans"/>
                <a:cs typeface="Canva Sans"/>
                <a:sym typeface="Canva Sans"/>
              </a:rPr>
              <a:t> There is no list of eligible chronic conditions; it is up to GP clinical judgment to determine if an individual patient’s chronic condition is likely to last for more than 6 months and would benefit from a GPCCMP.</a:t>
            </a:r>
            <a:endParaRPr lang="en-US" sz="1000" dirty="0">
              <a:solidFill>
                <a:srgbClr val="000000"/>
              </a:solidFill>
              <a:latin typeface="Aptos"/>
              <a:ea typeface="Canva Sans"/>
              <a:cs typeface="Canva Sans"/>
            </a:endParaRPr>
          </a:p>
          <a:p>
            <a:pPr algn="just">
              <a:lnSpc>
                <a:spcPts val="1400"/>
              </a:lnSpc>
            </a:pPr>
            <a:endParaRPr lang="en-US" sz="1000" dirty="0">
              <a:solidFill>
                <a:srgbClr val="000000"/>
              </a:solidFill>
              <a:latin typeface="Aptos"/>
              <a:ea typeface="Canva Sans"/>
              <a:cs typeface="Canva Sans"/>
              <a:sym typeface="Canva Sans"/>
            </a:endParaRPr>
          </a:p>
          <a:p>
            <a:pPr algn="just">
              <a:lnSpc>
                <a:spcPts val="1400"/>
              </a:lnSpc>
            </a:pPr>
            <a:r>
              <a:rPr lang="en-US" sz="1000" dirty="0">
                <a:solidFill>
                  <a:srgbClr val="000000"/>
                </a:solidFill>
                <a:latin typeface="Aptos" panose="020B0004020202020204" pitchFamily="34" charset="0"/>
                <a:ea typeface="Canva Sans"/>
                <a:cs typeface="Canva Sans"/>
                <a:sym typeface="Canva Sans"/>
              </a:rPr>
              <a:t>Previous Chronic Disease Management MBS items for GP management plans (229, 721, 92024, 92055), team care arrangements (230, 723, 92025, 92056) and reviews (233, 732, 92028, 92059) will cease and be replaced with the new CCM MBS items. </a:t>
            </a:r>
            <a:r>
              <a:rPr lang="en-US" sz="1000" dirty="0">
                <a:solidFill>
                  <a:srgbClr val="000000"/>
                </a:solidFill>
                <a:latin typeface="Aptos"/>
                <a:ea typeface="Canva Sans"/>
                <a:cs typeface="Canva Sans"/>
                <a:sym typeface="Canva Sans"/>
              </a:rPr>
              <a:t>Transition arrangements will be in place for 2 years to ensure current patients don’t lose access to services under CDM plans prepared prior to 1 July 2025. </a:t>
            </a:r>
          </a:p>
          <a:p>
            <a:pPr algn="just">
              <a:lnSpc>
                <a:spcPts val="1400"/>
              </a:lnSpc>
            </a:pPr>
            <a:endParaRPr lang="en-US" sz="1000" dirty="0">
              <a:solidFill>
                <a:srgbClr val="000000"/>
              </a:solidFill>
              <a:latin typeface="Aptos" panose="020B0004020202020204" pitchFamily="34" charset="0"/>
              <a:ea typeface="Canva Sans"/>
              <a:cs typeface="Canva Sans"/>
              <a:sym typeface="Canva Sans"/>
            </a:endParaRPr>
          </a:p>
          <a:p>
            <a:pPr algn="ctr">
              <a:lnSpc>
                <a:spcPts val="1400"/>
              </a:lnSpc>
            </a:pPr>
            <a:r>
              <a:rPr lang="en-US" sz="1100" b="1" u="sng" dirty="0">
                <a:solidFill>
                  <a:srgbClr val="000000"/>
                </a:solidFill>
                <a:latin typeface="Aptos" panose="020B0004020202020204" pitchFamily="34" charset="0"/>
                <a:ea typeface="Canva Sans"/>
                <a:cs typeface="Canva Sans"/>
                <a:sym typeface="Canva Sans"/>
              </a:rPr>
              <a:t>Chronic Condition Management items from 1 July 2025 </a:t>
            </a: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540"/>
              </a:lnSpc>
            </a:pPr>
            <a:endParaRPr lang="en-US" sz="1000" dirty="0">
              <a:solidFill>
                <a:srgbClr val="000000"/>
              </a:solidFill>
              <a:latin typeface="Canva Sans"/>
              <a:ea typeface="Canva Sans"/>
              <a:cs typeface="Canva Sans"/>
              <a:sym typeface="Canva Sans"/>
            </a:endParaRPr>
          </a:p>
          <a:p>
            <a:pPr algn="just">
              <a:lnSpc>
                <a:spcPts val="1400"/>
              </a:lnSpc>
            </a:pPr>
            <a:r>
              <a:rPr lang="en-US" sz="1000" dirty="0">
                <a:solidFill>
                  <a:srgbClr val="000000"/>
                </a:solidFill>
                <a:latin typeface="Aptos"/>
                <a:ea typeface="Canva Sans"/>
                <a:cs typeface="Canva Sans"/>
                <a:sym typeface="Canva Sans"/>
              </a:rPr>
              <a:t>Disclaimer: </a:t>
            </a:r>
            <a:r>
              <a:rPr lang="en-US" sz="1000" i="1" dirty="0">
                <a:solidFill>
                  <a:srgbClr val="000000"/>
                </a:solidFill>
                <a:latin typeface="Aptos"/>
                <a:ea typeface="Canva Sans Italics"/>
                <a:cs typeface="Canva Sans Italics"/>
                <a:sym typeface="Canva Sans Italics"/>
              </a:rPr>
              <a:t>This resource provides examples of how GPCCM MBS Items can be used by general practices and should be used as a guide only. General practices or Aboriginal Community Controlled Health </a:t>
            </a:r>
            <a:r>
              <a:rPr lang="en-US" sz="1000" i="1" dirty="0" err="1">
                <a:solidFill>
                  <a:srgbClr val="000000"/>
                </a:solidFill>
                <a:latin typeface="Aptos"/>
                <a:ea typeface="Canva Sans Italics"/>
                <a:cs typeface="Canva Sans Italics"/>
                <a:sym typeface="Canva Sans Italics"/>
              </a:rPr>
              <a:t>Organisations</a:t>
            </a:r>
            <a:r>
              <a:rPr lang="en-US" sz="1000" i="1" dirty="0">
                <a:solidFill>
                  <a:srgbClr val="000000"/>
                </a:solidFill>
                <a:latin typeface="Aptos"/>
                <a:ea typeface="Canva Sans Italics"/>
                <a:cs typeface="Canva Sans Italics"/>
                <a:sym typeface="Canva Sans Italics"/>
              </a:rPr>
              <a:t> (ACCHO) should consider their model of care, clinical judgement and team structure to inform their application of GP Chronic Condition Management MBS items. All MBS billings must be for clinically relevant services. GPs should use their clinical judgement in relation to what individual patients require.  </a:t>
            </a:r>
            <a:r>
              <a:rPr lang="en-US" sz="1000" dirty="0">
                <a:solidFill>
                  <a:srgbClr val="000000"/>
                </a:solidFill>
                <a:latin typeface="Aptos" panose="020B0004020202020204" pitchFamily="34" charset="0"/>
                <a:ea typeface="Canva Sans"/>
                <a:cs typeface="Canva Sans"/>
                <a:sym typeface="Canva Sans"/>
              </a:rPr>
              <a:t>Please refer to MBS online for the most current and detailed information on all MBS items.</a:t>
            </a:r>
            <a:r>
              <a:rPr lang="en-US" sz="1000" u="sng" dirty="0">
                <a:solidFill>
                  <a:srgbClr val="0000FF"/>
                </a:solidFill>
                <a:latin typeface="Aptos" panose="020B0004020202020204" pitchFamily="34" charset="0"/>
                <a:ea typeface="Canva Sans"/>
                <a:cs typeface="Canva Sans"/>
                <a:sym typeface="Canva Sans"/>
                <a:hlinkClick r:id="rId3" tooltip="https://www.mbsonline.gov.au">
                  <a:extLst>
                    <a:ext uri="{A12FA001-AC4F-418D-AE19-62706E023703}">
                      <ahyp:hlinkClr xmlns:ahyp="http://schemas.microsoft.com/office/drawing/2018/hyperlinkcolor" val="tx"/>
                    </a:ext>
                  </a:extLst>
                </a:hlinkClick>
              </a:rPr>
              <a:t> </a:t>
            </a:r>
            <a:r>
              <a:rPr lang="en-US" sz="1000" u="sng" dirty="0">
                <a:solidFill>
                  <a:schemeClr val="accent1"/>
                </a:solidFill>
                <a:latin typeface="Aptos" panose="020B0004020202020204" pitchFamily="34" charset="0"/>
                <a:ea typeface="Canva Sans"/>
                <a:cs typeface="Canva Sans"/>
                <a:sym typeface="Canva Sans"/>
                <a:hlinkClick r:id="rId3" tooltip="https://www.mbsonline.gov.au">
                  <a:extLst>
                    <a:ext uri="{A12FA001-AC4F-418D-AE19-62706E023703}">
                      <ahyp:hlinkClr xmlns:ahyp="http://schemas.microsoft.com/office/drawing/2018/hyperlinkcolor" val="tx"/>
                    </a:ext>
                  </a:extLst>
                </a:hlinkClick>
              </a:rPr>
              <a:t>https://www.mbsonline.gov.au/</a:t>
            </a:r>
            <a:r>
              <a:rPr lang="en-US" sz="1000" dirty="0">
                <a:solidFill>
                  <a:schemeClr val="accent1"/>
                </a:solidFill>
                <a:latin typeface="Aptos" panose="020B0004020202020204" pitchFamily="34" charset="0"/>
                <a:ea typeface="Canva Sans"/>
                <a:cs typeface="Canva Sans"/>
                <a:sym typeface="Canva Sans"/>
              </a:rPr>
              <a:t> </a:t>
            </a:r>
          </a:p>
          <a:p>
            <a:pPr algn="just">
              <a:lnSpc>
                <a:spcPts val="1400"/>
              </a:lnSpc>
            </a:pPr>
            <a:endParaRPr lang="en-US" sz="1000" i="1" dirty="0">
              <a:solidFill>
                <a:srgbClr val="000000"/>
              </a:solidFill>
              <a:latin typeface="Aptos"/>
              <a:ea typeface="Canva Sans Italics"/>
              <a:cs typeface="Canva Sans Italics"/>
            </a:endParaRPr>
          </a:p>
          <a:p>
            <a:pPr algn="ctr">
              <a:lnSpc>
                <a:spcPts val="1679"/>
              </a:lnSpc>
              <a:spcBef>
                <a:spcPct val="0"/>
              </a:spcBef>
            </a:pPr>
            <a:endParaRPr lang="en-US" sz="1000" i="1" dirty="0">
              <a:solidFill>
                <a:srgbClr val="000000"/>
              </a:solidFill>
              <a:latin typeface="Canva Sans Italics"/>
              <a:ea typeface="Canva Sans Italics"/>
              <a:cs typeface="Canva Sans Italics"/>
              <a:sym typeface="Canva Sans Italics"/>
            </a:endParaRPr>
          </a:p>
        </p:txBody>
      </p:sp>
      <p:grpSp>
        <p:nvGrpSpPr>
          <p:cNvPr id="5" name="Group 5"/>
          <p:cNvGrpSpPr/>
          <p:nvPr/>
        </p:nvGrpSpPr>
        <p:grpSpPr>
          <a:xfrm>
            <a:off x="217311" y="-56667"/>
            <a:ext cx="6158089" cy="1225067"/>
            <a:chOff x="-8597" y="-57150"/>
            <a:chExt cx="1565174" cy="662047"/>
          </a:xfrm>
        </p:grpSpPr>
        <p:sp>
          <p:nvSpPr>
            <p:cNvPr id="6" name="Freeform 6"/>
            <p:cNvSpPr/>
            <p:nvPr/>
          </p:nvSpPr>
          <p:spPr>
            <a:xfrm>
              <a:off x="-8597" y="-12344"/>
              <a:ext cx="1556577" cy="604897"/>
            </a:xfrm>
            <a:custGeom>
              <a:avLst/>
              <a:gdLst/>
              <a:ahLst/>
              <a:cxnLst/>
              <a:rect l="l" t="t" r="r" b="b"/>
              <a:pathLst>
                <a:path w="1604254" h="662047">
                  <a:moveTo>
                    <a:pt x="63991" y="0"/>
                  </a:moveTo>
                  <a:lnTo>
                    <a:pt x="1540263" y="0"/>
                  </a:lnTo>
                  <a:cubicBezTo>
                    <a:pt x="1575604" y="0"/>
                    <a:pt x="1604254" y="28650"/>
                    <a:pt x="1604254" y="63991"/>
                  </a:cubicBezTo>
                  <a:lnTo>
                    <a:pt x="1604254" y="598056"/>
                  </a:lnTo>
                  <a:cubicBezTo>
                    <a:pt x="1604254" y="633397"/>
                    <a:pt x="1575604" y="662047"/>
                    <a:pt x="1540263" y="662047"/>
                  </a:cubicBezTo>
                  <a:lnTo>
                    <a:pt x="63991" y="662047"/>
                  </a:lnTo>
                  <a:cubicBezTo>
                    <a:pt x="28650" y="662047"/>
                    <a:pt x="0" y="633397"/>
                    <a:pt x="0" y="598056"/>
                  </a:cubicBezTo>
                  <a:lnTo>
                    <a:pt x="0" y="63991"/>
                  </a:lnTo>
                  <a:cubicBezTo>
                    <a:pt x="0" y="28650"/>
                    <a:pt x="28650" y="0"/>
                    <a:pt x="63991" y="0"/>
                  </a:cubicBezTo>
                  <a:close/>
                </a:path>
              </a:pathLst>
            </a:custGeom>
            <a:solidFill>
              <a:srgbClr val="043C68"/>
            </a:solidFill>
          </p:spPr>
          <p:txBody>
            <a:bodyPr/>
            <a:lstStyle/>
            <a:p>
              <a:endParaRPr lang="en-AU"/>
            </a:p>
          </p:txBody>
        </p:sp>
        <p:sp>
          <p:nvSpPr>
            <p:cNvPr id="7" name="TextBox 7"/>
            <p:cNvSpPr txBox="1"/>
            <p:nvPr/>
          </p:nvSpPr>
          <p:spPr>
            <a:xfrm>
              <a:off x="0" y="-57150"/>
              <a:ext cx="1556577" cy="662047"/>
            </a:xfrm>
            <a:prstGeom prst="rect">
              <a:avLst/>
            </a:prstGeom>
          </p:spPr>
          <p:txBody>
            <a:bodyPr lIns="50800" tIns="50800" rIns="50800" bIns="50800" rtlCol="0" anchor="ctr"/>
            <a:lstStyle/>
            <a:p>
              <a:pPr algn="ctr">
                <a:lnSpc>
                  <a:spcPts val="3919"/>
                </a:lnSpc>
              </a:pPr>
              <a:r>
                <a:rPr lang="en-US" sz="2200" b="1" dirty="0">
                  <a:solidFill>
                    <a:srgbClr val="FFFFFF"/>
                  </a:solidFill>
                  <a:latin typeface="Canva Sans Bold"/>
                  <a:ea typeface="Canva Sans Bold"/>
                  <a:cs typeface="Canva Sans Bold"/>
                  <a:sym typeface="Canva Sans Bold"/>
                </a:rPr>
                <a:t>GP Chronic Conditions Management (GPCCM) MBS User Guide</a:t>
              </a:r>
            </a:p>
          </p:txBody>
        </p:sp>
      </p:grpSp>
      <p:graphicFrame>
        <p:nvGraphicFramePr>
          <p:cNvPr id="2" name="Table 1">
            <a:extLst>
              <a:ext uri="{FF2B5EF4-FFF2-40B4-BE49-F238E27FC236}">
                <a16:creationId xmlns:a16="http://schemas.microsoft.com/office/drawing/2014/main" id="{BE40BF99-608E-44B5-6D38-8E5EB81A45BF}"/>
              </a:ext>
            </a:extLst>
          </p:cNvPr>
          <p:cNvGraphicFramePr>
            <a:graphicFrameLocks noGrp="1"/>
          </p:cNvGraphicFramePr>
          <p:nvPr>
            <p:extLst>
              <p:ext uri="{D42A27DB-BD31-4B8C-83A1-F6EECF244321}">
                <p14:modId xmlns:p14="http://schemas.microsoft.com/office/powerpoint/2010/main" val="1053419023"/>
              </p:ext>
            </p:extLst>
          </p:nvPr>
        </p:nvGraphicFramePr>
        <p:xfrm>
          <a:off x="1201103" y="3675387"/>
          <a:ext cx="8291194" cy="2815420"/>
        </p:xfrm>
        <a:graphic>
          <a:graphicData uri="http://schemas.openxmlformats.org/drawingml/2006/table">
            <a:tbl>
              <a:tblPr/>
              <a:tblGrid>
                <a:gridCol w="1820555">
                  <a:extLst>
                    <a:ext uri="{9D8B030D-6E8A-4147-A177-3AD203B41FA5}">
                      <a16:colId xmlns:a16="http://schemas.microsoft.com/office/drawing/2014/main" val="2948814387"/>
                    </a:ext>
                  </a:extLst>
                </a:gridCol>
                <a:gridCol w="1060284">
                  <a:extLst>
                    <a:ext uri="{9D8B030D-6E8A-4147-A177-3AD203B41FA5}">
                      <a16:colId xmlns:a16="http://schemas.microsoft.com/office/drawing/2014/main" val="774327204"/>
                    </a:ext>
                  </a:extLst>
                </a:gridCol>
                <a:gridCol w="1691161">
                  <a:extLst>
                    <a:ext uri="{9D8B030D-6E8A-4147-A177-3AD203B41FA5}">
                      <a16:colId xmlns:a16="http://schemas.microsoft.com/office/drawing/2014/main" val="1448768866"/>
                    </a:ext>
                  </a:extLst>
                </a:gridCol>
                <a:gridCol w="1949117">
                  <a:extLst>
                    <a:ext uri="{9D8B030D-6E8A-4147-A177-3AD203B41FA5}">
                      <a16:colId xmlns:a16="http://schemas.microsoft.com/office/drawing/2014/main" val="1296067558"/>
                    </a:ext>
                  </a:extLst>
                </a:gridCol>
                <a:gridCol w="1770077">
                  <a:extLst>
                    <a:ext uri="{9D8B030D-6E8A-4147-A177-3AD203B41FA5}">
                      <a16:colId xmlns:a16="http://schemas.microsoft.com/office/drawing/2014/main" val="38033442"/>
                    </a:ext>
                  </a:extLst>
                </a:gridCol>
              </a:tblGrid>
              <a:tr h="394025">
                <a:tc>
                  <a:txBody>
                    <a:bodyPr/>
                    <a:lstStyle/>
                    <a:p>
                      <a:pPr algn="l" rtl="0" fontAlgn="base">
                        <a:lnSpc>
                          <a:spcPts val="1294"/>
                        </a:lnSpc>
                        <a:spcBef>
                          <a:spcPts val="600"/>
                        </a:spcBef>
                        <a:spcAft>
                          <a:spcPts val="600"/>
                        </a:spcAft>
                        <a:buNone/>
                      </a:pPr>
                      <a:r>
                        <a:rPr lang="en-AU" sz="1000" b="1" i="0">
                          <a:solidFill>
                            <a:schemeClr val="bg1"/>
                          </a:solidFill>
                          <a:effectLst/>
                          <a:latin typeface="Arial" panose="020B0604020202020204" pitchFamily="34" charset="0"/>
                        </a:rPr>
                        <a:t>Name of Item </a:t>
                      </a:r>
                      <a:endParaRPr lang="en-AU" b="1" i="0">
                        <a:solidFill>
                          <a:schemeClr val="bg1"/>
                        </a:solidFill>
                        <a:effectLst/>
                      </a:endParaRPr>
                    </a:p>
                  </a:txBody>
                  <a:tcPr>
                    <a:lnL w="6350" cap="flat" cmpd="sng" algn="ctr">
                      <a:solidFill>
                        <a:srgbClr val="358189"/>
                      </a:solidFill>
                      <a:prstDash val="solid"/>
                      <a:round/>
                      <a:headEnd type="none" w="med" len="med"/>
                      <a:tailEnd type="none" w="med" len="med"/>
                    </a:lnL>
                    <a:lnR>
                      <a:noFill/>
                    </a:lnR>
                    <a:lnT w="6350" cap="flat" cmpd="sng" algn="ctr">
                      <a:solidFill>
                        <a:srgbClr val="35818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358189"/>
                    </a:solidFill>
                  </a:tcPr>
                </a:tc>
                <a:tc>
                  <a:txBody>
                    <a:bodyPr/>
                    <a:lstStyle/>
                    <a:p>
                      <a:pPr algn="l" rtl="0" fontAlgn="base">
                        <a:lnSpc>
                          <a:spcPts val="1294"/>
                        </a:lnSpc>
                        <a:spcBef>
                          <a:spcPts val="600"/>
                        </a:spcBef>
                        <a:spcAft>
                          <a:spcPts val="600"/>
                        </a:spcAft>
                        <a:buNone/>
                      </a:pPr>
                      <a:r>
                        <a:rPr lang="en-AU" sz="1000" b="1" i="0">
                          <a:solidFill>
                            <a:schemeClr val="bg1"/>
                          </a:solidFill>
                          <a:effectLst/>
                          <a:latin typeface="Aptos" panose="020B0004020202020204" pitchFamily="34" charset="0"/>
                        </a:rPr>
                        <a:t>GP item number </a:t>
                      </a:r>
                      <a:endParaRPr lang="en-AU" b="1" i="0">
                        <a:solidFill>
                          <a:schemeClr val="bg1"/>
                        </a:solidFill>
                        <a:effectLst/>
                        <a:latin typeface="Aptos" panose="020B0004020202020204" pitchFamily="34" charset="0"/>
                      </a:endParaRPr>
                    </a:p>
                  </a:txBody>
                  <a:tcPr>
                    <a:lnL>
                      <a:noFill/>
                    </a:lnL>
                    <a:lnR>
                      <a:noFill/>
                    </a:lnR>
                    <a:lnT w="6350" cap="flat" cmpd="sng" algn="ctr">
                      <a:solidFill>
                        <a:srgbClr val="35818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358189"/>
                    </a:solidFill>
                  </a:tcPr>
                </a:tc>
                <a:tc>
                  <a:txBody>
                    <a:bodyPr/>
                    <a:lstStyle/>
                    <a:p>
                      <a:pPr algn="l" rtl="0" fontAlgn="base">
                        <a:lnSpc>
                          <a:spcPts val="1294"/>
                        </a:lnSpc>
                        <a:spcBef>
                          <a:spcPts val="600"/>
                        </a:spcBef>
                        <a:spcAft>
                          <a:spcPts val="600"/>
                        </a:spcAft>
                        <a:buNone/>
                      </a:pPr>
                      <a:r>
                        <a:rPr lang="en-US" sz="1000" b="1" i="0">
                          <a:solidFill>
                            <a:schemeClr val="bg1"/>
                          </a:solidFill>
                          <a:effectLst/>
                          <a:latin typeface="Aptos"/>
                        </a:rPr>
                        <a:t>Prescribed Medical Practitioner  item number </a:t>
                      </a:r>
                      <a:endParaRPr lang="en-US" b="1" i="0">
                        <a:solidFill>
                          <a:schemeClr val="bg1"/>
                        </a:solidFill>
                        <a:effectLst/>
                        <a:latin typeface="Aptos"/>
                      </a:endParaRPr>
                    </a:p>
                  </a:txBody>
                  <a:tcPr>
                    <a:lnL>
                      <a:noFill/>
                    </a:lnL>
                    <a:lnR w="6350" cap="flat" cmpd="sng" algn="ctr">
                      <a:noFill/>
                      <a:prstDash val="solid"/>
                      <a:round/>
                      <a:headEnd type="none" w="med" len="med"/>
                      <a:tailEnd type="none" w="med" len="med"/>
                    </a:lnR>
                    <a:lnT w="6350" cap="flat" cmpd="sng" algn="ctr">
                      <a:solidFill>
                        <a:srgbClr val="35818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358189"/>
                    </a:solidFill>
                  </a:tcPr>
                </a:tc>
                <a:tc>
                  <a:txBody>
                    <a:bodyPr/>
                    <a:lstStyle/>
                    <a:p>
                      <a:pPr algn="l" rtl="0" fontAlgn="base">
                        <a:lnSpc>
                          <a:spcPts val="1294"/>
                        </a:lnSpc>
                        <a:spcBef>
                          <a:spcPts val="600"/>
                        </a:spcBef>
                        <a:spcAft>
                          <a:spcPts val="600"/>
                        </a:spcAft>
                        <a:buNone/>
                      </a:pPr>
                      <a:r>
                        <a:rPr lang="en-US" sz="1000" b="1" i="0">
                          <a:solidFill>
                            <a:schemeClr val="bg1"/>
                          </a:solidFill>
                          <a:effectLst/>
                          <a:latin typeface="Aptos" panose="020B0004020202020204" pitchFamily="34" charset="0"/>
                        </a:rPr>
                        <a:t>Frequency of Claiming </a:t>
                      </a:r>
                    </a:p>
                  </a:txBody>
                  <a:tcPr>
                    <a:lnL>
                      <a:noFill/>
                    </a:lnL>
                    <a:lnR w="6350" cap="flat" cmpd="sng" algn="ctr">
                      <a:noFill/>
                      <a:prstDash val="solid"/>
                      <a:round/>
                      <a:headEnd type="none" w="med" len="med"/>
                      <a:tailEnd type="none" w="med" len="med"/>
                    </a:lnR>
                    <a:lnT w="6350" cap="flat" cmpd="sng" algn="ctr">
                      <a:solidFill>
                        <a:srgbClr val="35818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358189"/>
                    </a:solidFill>
                  </a:tcPr>
                </a:tc>
                <a:tc>
                  <a:txBody>
                    <a:bodyPr/>
                    <a:lstStyle/>
                    <a:p>
                      <a:pPr algn="l" rtl="0" fontAlgn="base">
                        <a:lnSpc>
                          <a:spcPts val="1294"/>
                        </a:lnSpc>
                        <a:spcBef>
                          <a:spcPts val="600"/>
                        </a:spcBef>
                        <a:spcAft>
                          <a:spcPts val="600"/>
                        </a:spcAft>
                        <a:buNone/>
                      </a:pPr>
                      <a:r>
                        <a:rPr lang="en-US" sz="1000" b="1" i="0">
                          <a:solidFill>
                            <a:schemeClr val="bg1"/>
                          </a:solidFill>
                          <a:effectLst/>
                          <a:latin typeface="Aptos" panose="020B0004020202020204" pitchFamily="34" charset="0"/>
                        </a:rPr>
                        <a:t>Fee</a:t>
                      </a:r>
                    </a:p>
                  </a:txBody>
                  <a:tcPr>
                    <a:lnL>
                      <a:noFill/>
                    </a:lnL>
                    <a:lnR w="6350" cap="flat" cmpd="sng" algn="ctr">
                      <a:solidFill>
                        <a:srgbClr val="358189"/>
                      </a:solidFill>
                      <a:prstDash val="solid"/>
                      <a:round/>
                      <a:headEnd type="none" w="med" len="med"/>
                      <a:tailEnd type="none" w="med" len="med"/>
                    </a:lnR>
                    <a:lnT w="6350" cap="flat" cmpd="sng" algn="ctr">
                      <a:solidFill>
                        <a:srgbClr val="35818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358189"/>
                    </a:solidFill>
                  </a:tcPr>
                </a:tc>
                <a:extLst>
                  <a:ext uri="{0D108BD9-81ED-4DB2-BD59-A6C34878D82A}">
                    <a16:rowId xmlns:a16="http://schemas.microsoft.com/office/drawing/2014/main" val="3880537063"/>
                  </a:ext>
                </a:extLst>
              </a:tr>
              <a:tr h="550575">
                <a:tc>
                  <a:txBody>
                    <a:bodyPr/>
                    <a:lstStyle/>
                    <a:p>
                      <a:pPr algn="l" rtl="0" fontAlgn="base">
                        <a:lnSpc>
                          <a:spcPts val="1294"/>
                        </a:lnSpc>
                        <a:spcBef>
                          <a:spcPts val="600"/>
                        </a:spcBef>
                        <a:spcAft>
                          <a:spcPts val="600"/>
                        </a:spcAft>
                        <a:buNone/>
                      </a:pPr>
                      <a:r>
                        <a:rPr lang="en-US" sz="1000" b="1" i="0">
                          <a:solidFill>
                            <a:srgbClr val="000000"/>
                          </a:solidFill>
                          <a:effectLst/>
                          <a:latin typeface="Aptos" panose="020B0004020202020204" pitchFamily="34" charset="0"/>
                        </a:rPr>
                        <a:t>Prepare a GP chronic condition management plan – face to face </a:t>
                      </a:r>
                      <a:endParaRPr lang="en-US" b="1" i="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4"/>
                        </a:rPr>
                        <a:t>965</a:t>
                      </a:r>
                      <a:r>
                        <a:rPr lang="en-AU" sz="1000" b="1" i="0" dirty="0">
                          <a:solidFill>
                            <a:srgbClr val="000000"/>
                          </a:solidFill>
                          <a:effectLst/>
                          <a:latin typeface="Aptos" panose="020B0004020202020204" pitchFamily="34" charset="0"/>
                        </a:rPr>
                        <a:t>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5"/>
                        </a:rPr>
                        <a:t>392 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0" i="0">
                          <a:solidFill>
                            <a:schemeClr val="tx1"/>
                          </a:solidFill>
                          <a:effectLst/>
                          <a:latin typeface="Aptos"/>
                        </a:rPr>
                        <a:t>Initial plan development. New plan only if clinically necessary.</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0" i="0">
                          <a:solidFill>
                            <a:schemeClr val="tx1"/>
                          </a:solidFill>
                          <a:effectLst/>
                          <a:latin typeface="Aptos" panose="020B0004020202020204" pitchFamily="34" charset="0"/>
                        </a:rPr>
                        <a:t>GPs - $156.55</a:t>
                      </a:r>
                    </a:p>
                    <a:p>
                      <a:pPr algn="l" rtl="0" fontAlgn="base">
                        <a:lnSpc>
                          <a:spcPts val="1294"/>
                        </a:lnSpc>
                        <a:spcBef>
                          <a:spcPts val="600"/>
                        </a:spcBef>
                        <a:spcAft>
                          <a:spcPts val="600"/>
                        </a:spcAft>
                        <a:buNone/>
                      </a:pPr>
                      <a:r>
                        <a:rPr lang="en-AU" sz="1000" b="0" i="0">
                          <a:solidFill>
                            <a:schemeClr val="tx1"/>
                          </a:solidFill>
                          <a:effectLst/>
                          <a:latin typeface="Aptos" panose="020B0004020202020204" pitchFamily="34" charset="0"/>
                        </a:rPr>
                        <a:t>PMPs - $125.30</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extLst>
                  <a:ext uri="{0D108BD9-81ED-4DB2-BD59-A6C34878D82A}">
                    <a16:rowId xmlns:a16="http://schemas.microsoft.com/office/drawing/2014/main" val="1045979328"/>
                  </a:ext>
                </a:extLst>
              </a:tr>
              <a:tr h="594962">
                <a:tc>
                  <a:txBody>
                    <a:bodyPr/>
                    <a:lstStyle/>
                    <a:p>
                      <a:pPr algn="l" rtl="0" fontAlgn="base">
                        <a:lnSpc>
                          <a:spcPts val="1294"/>
                        </a:lnSpc>
                        <a:spcBef>
                          <a:spcPts val="600"/>
                        </a:spcBef>
                        <a:spcAft>
                          <a:spcPts val="600"/>
                        </a:spcAft>
                        <a:buNone/>
                      </a:pPr>
                      <a:r>
                        <a:rPr lang="en-US" sz="1000" b="1" i="0">
                          <a:solidFill>
                            <a:srgbClr val="000000"/>
                          </a:solidFill>
                          <a:effectLst/>
                          <a:latin typeface="Aptos" panose="020B0004020202020204" pitchFamily="34" charset="0"/>
                        </a:rPr>
                        <a:t>Prepare a GP chronic condition management plan - video </a:t>
                      </a:r>
                      <a:endParaRPr lang="en-US" b="1" i="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6"/>
                        </a:rPr>
                        <a:t>92029</a:t>
                      </a:r>
                      <a:r>
                        <a:rPr lang="en-AU" sz="1000" b="1" i="0" dirty="0">
                          <a:solidFill>
                            <a:srgbClr val="000000"/>
                          </a:solidFill>
                          <a:effectLst/>
                          <a:latin typeface="Aptos" panose="020B0004020202020204" pitchFamily="34" charset="0"/>
                        </a:rPr>
                        <a:t>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7"/>
                        </a:rPr>
                        <a:t>92060</a:t>
                      </a:r>
                      <a:r>
                        <a:rPr lang="en-AU" sz="1000" b="1" i="0" dirty="0">
                          <a:solidFill>
                            <a:srgbClr val="000000"/>
                          </a:solidFill>
                          <a:effectLst/>
                          <a:latin typeface="Aptos" panose="020B0004020202020204" pitchFamily="34" charset="0"/>
                        </a:rPr>
                        <a:t>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marL="0" marR="0" lvl="0" indent="0" algn="l" defTabSz="914400" rtl="0" eaLnBrk="1" fontAlgn="base" latinLnBrk="0" hangingPunct="1">
                        <a:lnSpc>
                          <a:spcPts val="1294"/>
                        </a:lnSpc>
                        <a:spcBef>
                          <a:spcPts val="600"/>
                        </a:spcBef>
                        <a:spcAft>
                          <a:spcPts val="600"/>
                        </a:spcAft>
                        <a:buClrTx/>
                        <a:buSzTx/>
                        <a:buFontTx/>
                        <a:buNone/>
                        <a:tabLst/>
                        <a:defRPr/>
                      </a:pPr>
                      <a:r>
                        <a:rPr lang="en-AU" sz="1000" b="0" i="0">
                          <a:solidFill>
                            <a:schemeClr val="tx1"/>
                          </a:solidFill>
                          <a:effectLst/>
                          <a:latin typeface="Aptos"/>
                        </a:rPr>
                        <a:t>Initial plan development. New plan only if clinically necessary.</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algn="l" rtl="0" fontAlgn="base">
                        <a:lnSpc>
                          <a:spcPts val="1294"/>
                        </a:lnSpc>
                        <a:spcBef>
                          <a:spcPts val="600"/>
                        </a:spcBef>
                        <a:spcAft>
                          <a:spcPts val="600"/>
                        </a:spcAft>
                        <a:buNone/>
                      </a:pPr>
                      <a:r>
                        <a:rPr lang="en-AU" sz="1000" b="0" i="0">
                          <a:solidFill>
                            <a:schemeClr val="tx1"/>
                          </a:solidFill>
                          <a:effectLst/>
                          <a:latin typeface="Aptos" panose="020B0004020202020204" pitchFamily="34" charset="0"/>
                        </a:rPr>
                        <a:t>GPs - $156.55</a:t>
                      </a:r>
                    </a:p>
                    <a:p>
                      <a:pPr algn="l" rtl="0" fontAlgn="base">
                        <a:lnSpc>
                          <a:spcPts val="1294"/>
                        </a:lnSpc>
                        <a:spcBef>
                          <a:spcPts val="600"/>
                        </a:spcBef>
                        <a:spcAft>
                          <a:spcPts val="600"/>
                        </a:spcAft>
                        <a:buNone/>
                      </a:pPr>
                      <a:r>
                        <a:rPr lang="en-AU" sz="1000" b="0" i="0">
                          <a:solidFill>
                            <a:schemeClr val="tx1"/>
                          </a:solidFill>
                          <a:effectLst/>
                          <a:latin typeface="Aptos" panose="020B0004020202020204" pitchFamily="34" charset="0"/>
                        </a:rPr>
                        <a:t>PMPs - $125.30</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extLst>
                  <a:ext uri="{0D108BD9-81ED-4DB2-BD59-A6C34878D82A}">
                    <a16:rowId xmlns:a16="http://schemas.microsoft.com/office/drawing/2014/main" val="1717421995"/>
                  </a:ext>
                </a:extLst>
              </a:tr>
              <a:tr h="550575">
                <a:tc>
                  <a:txBody>
                    <a:bodyPr/>
                    <a:lstStyle/>
                    <a:p>
                      <a:pPr algn="l" rtl="0" fontAlgn="base">
                        <a:lnSpc>
                          <a:spcPts val="1294"/>
                        </a:lnSpc>
                        <a:spcBef>
                          <a:spcPts val="600"/>
                        </a:spcBef>
                        <a:spcAft>
                          <a:spcPts val="600"/>
                        </a:spcAft>
                        <a:buNone/>
                      </a:pPr>
                      <a:r>
                        <a:rPr lang="en-US" sz="1000" b="1" i="0">
                          <a:solidFill>
                            <a:srgbClr val="000000"/>
                          </a:solidFill>
                          <a:effectLst/>
                          <a:latin typeface="Aptos" panose="020B0004020202020204" pitchFamily="34" charset="0"/>
                        </a:rPr>
                        <a:t>Review a GP chronic condition management plan – face to face </a:t>
                      </a:r>
                      <a:endParaRPr lang="en-US" b="1" i="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8"/>
                        </a:rPr>
                        <a:t>967</a:t>
                      </a:r>
                      <a:r>
                        <a:rPr lang="en-AU" sz="1000" b="1" i="0" dirty="0">
                          <a:solidFill>
                            <a:srgbClr val="000000"/>
                          </a:solidFill>
                          <a:effectLst/>
                          <a:latin typeface="Aptos" panose="020B0004020202020204" pitchFamily="34" charset="0"/>
                        </a:rPr>
                        <a:t>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9"/>
                        </a:rPr>
                        <a:t>393 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marL="0" marR="0" lvl="0" indent="0" algn="l" defTabSz="914400" rtl="0" eaLnBrk="1" fontAlgn="base" latinLnBrk="0" hangingPunct="1">
                        <a:lnSpc>
                          <a:spcPts val="1294"/>
                        </a:lnSpc>
                        <a:spcBef>
                          <a:spcPts val="600"/>
                        </a:spcBef>
                        <a:spcAft>
                          <a:spcPts val="600"/>
                        </a:spcAft>
                        <a:buClrTx/>
                        <a:buSzTx/>
                        <a:buFontTx/>
                        <a:buNone/>
                        <a:tabLst/>
                        <a:defRPr/>
                      </a:pPr>
                      <a:r>
                        <a:rPr lang="en-AU" sz="1000" b="0" i="0">
                          <a:solidFill>
                            <a:schemeClr val="tx1"/>
                          </a:solidFill>
                          <a:effectLst/>
                          <a:latin typeface="Aptos"/>
                        </a:rPr>
                        <a:t>Up to every 3 months if clinically relevant</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tc>
                  <a:txBody>
                    <a:bodyPr/>
                    <a:lstStyle/>
                    <a:p>
                      <a:pPr algn="l" rtl="0" fontAlgn="base">
                        <a:lnSpc>
                          <a:spcPts val="1294"/>
                        </a:lnSpc>
                        <a:spcBef>
                          <a:spcPts val="600"/>
                        </a:spcBef>
                        <a:spcAft>
                          <a:spcPts val="600"/>
                        </a:spcAft>
                        <a:buNone/>
                      </a:pPr>
                      <a:r>
                        <a:rPr lang="en-AU" sz="1000" b="0" i="0">
                          <a:solidFill>
                            <a:schemeClr val="tx1"/>
                          </a:solidFill>
                          <a:effectLst/>
                          <a:latin typeface="Aptos" panose="020B0004020202020204" pitchFamily="34" charset="0"/>
                        </a:rPr>
                        <a:t>GPs - $156.55</a:t>
                      </a:r>
                    </a:p>
                    <a:p>
                      <a:pPr algn="l" rtl="0" fontAlgn="base">
                        <a:lnSpc>
                          <a:spcPts val="1294"/>
                        </a:lnSpc>
                        <a:spcBef>
                          <a:spcPts val="600"/>
                        </a:spcBef>
                        <a:spcAft>
                          <a:spcPts val="600"/>
                        </a:spcAft>
                        <a:buNone/>
                      </a:pPr>
                      <a:r>
                        <a:rPr lang="en-AU" sz="1000" b="0" i="0">
                          <a:solidFill>
                            <a:schemeClr val="tx1"/>
                          </a:solidFill>
                          <a:effectLst/>
                          <a:latin typeface="Aptos" panose="020B0004020202020204" pitchFamily="34" charset="0"/>
                        </a:rPr>
                        <a:t>PMPs - $125.30</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solidFill>
                      <a:srgbClr val="D0EAED"/>
                    </a:solidFill>
                  </a:tcPr>
                </a:tc>
                <a:extLst>
                  <a:ext uri="{0D108BD9-81ED-4DB2-BD59-A6C34878D82A}">
                    <a16:rowId xmlns:a16="http://schemas.microsoft.com/office/drawing/2014/main" val="3775284584"/>
                  </a:ext>
                </a:extLst>
              </a:tr>
              <a:tr h="643626">
                <a:tc>
                  <a:txBody>
                    <a:bodyPr/>
                    <a:lstStyle/>
                    <a:p>
                      <a:pPr algn="l" rtl="0" fontAlgn="base">
                        <a:lnSpc>
                          <a:spcPts val="1294"/>
                        </a:lnSpc>
                        <a:spcBef>
                          <a:spcPts val="600"/>
                        </a:spcBef>
                        <a:spcAft>
                          <a:spcPts val="600"/>
                        </a:spcAft>
                        <a:buNone/>
                      </a:pPr>
                      <a:r>
                        <a:rPr lang="en-US" sz="1000" b="1" i="0">
                          <a:solidFill>
                            <a:srgbClr val="000000"/>
                          </a:solidFill>
                          <a:effectLst/>
                          <a:latin typeface="Aptos" panose="020B0004020202020204" pitchFamily="34" charset="0"/>
                        </a:rPr>
                        <a:t>Review a GP chronic condition management plan – video </a:t>
                      </a:r>
                      <a:endParaRPr lang="en-US" b="1" i="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10"/>
                        </a:rPr>
                        <a:t>92030</a:t>
                      </a:r>
                      <a:r>
                        <a:rPr lang="en-AU" sz="1000" b="1" i="0" dirty="0">
                          <a:solidFill>
                            <a:srgbClr val="000000"/>
                          </a:solidFill>
                          <a:effectLst/>
                          <a:latin typeface="Aptos" panose="020B0004020202020204" pitchFamily="34" charset="0"/>
                        </a:rPr>
                        <a:t>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algn="l" rtl="0" fontAlgn="base">
                        <a:lnSpc>
                          <a:spcPts val="1294"/>
                        </a:lnSpc>
                        <a:spcBef>
                          <a:spcPts val="600"/>
                        </a:spcBef>
                        <a:spcAft>
                          <a:spcPts val="600"/>
                        </a:spcAft>
                        <a:buNone/>
                      </a:pPr>
                      <a:r>
                        <a:rPr lang="en-AU" sz="1000" b="1" i="0" dirty="0">
                          <a:solidFill>
                            <a:srgbClr val="000000"/>
                          </a:solidFill>
                          <a:effectLst/>
                          <a:latin typeface="Aptos" panose="020B0004020202020204" pitchFamily="34" charset="0"/>
                          <a:hlinkClick r:id="rId11"/>
                        </a:rPr>
                        <a:t>92061 </a:t>
                      </a:r>
                      <a:endParaRPr lang="en-AU" b="1" i="0" dirty="0">
                        <a:solidFill>
                          <a:srgbClr val="000000"/>
                        </a:solidFill>
                        <a:effectLst/>
                        <a:latin typeface="Aptos" panose="020B0004020202020204" pitchFamily="34" charset="0"/>
                      </a:endParaRP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marL="0" marR="0" lvl="0" indent="0" algn="l" defTabSz="914400" rtl="0" eaLnBrk="1" fontAlgn="base" latinLnBrk="0" hangingPunct="1">
                        <a:lnSpc>
                          <a:spcPts val="1294"/>
                        </a:lnSpc>
                        <a:spcBef>
                          <a:spcPts val="600"/>
                        </a:spcBef>
                        <a:spcAft>
                          <a:spcPts val="600"/>
                        </a:spcAft>
                        <a:buClrTx/>
                        <a:buSzTx/>
                        <a:buFontTx/>
                        <a:buNone/>
                        <a:tabLst/>
                        <a:defRPr/>
                      </a:pPr>
                      <a:r>
                        <a:rPr lang="en-AU" sz="1000" b="0" i="0">
                          <a:solidFill>
                            <a:schemeClr val="tx1"/>
                          </a:solidFill>
                          <a:effectLst/>
                          <a:latin typeface="Aptos"/>
                        </a:rPr>
                        <a:t>Up to every 3 months if clinically relevant</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tc>
                  <a:txBody>
                    <a:bodyPr/>
                    <a:lstStyle/>
                    <a:p>
                      <a:pPr algn="l" rtl="0" fontAlgn="base">
                        <a:lnSpc>
                          <a:spcPts val="1294"/>
                        </a:lnSpc>
                        <a:spcBef>
                          <a:spcPts val="600"/>
                        </a:spcBef>
                        <a:spcAft>
                          <a:spcPts val="600"/>
                        </a:spcAft>
                        <a:buNone/>
                      </a:pPr>
                      <a:r>
                        <a:rPr lang="en-AU" sz="1000" b="0" i="0" dirty="0">
                          <a:solidFill>
                            <a:schemeClr val="tx1"/>
                          </a:solidFill>
                          <a:effectLst/>
                          <a:latin typeface="Aptos" panose="020B0004020202020204" pitchFamily="34" charset="0"/>
                        </a:rPr>
                        <a:t>GPs - $156.55</a:t>
                      </a:r>
                    </a:p>
                    <a:p>
                      <a:pPr algn="l" rtl="0" fontAlgn="base">
                        <a:lnSpc>
                          <a:spcPts val="1294"/>
                        </a:lnSpc>
                        <a:spcBef>
                          <a:spcPts val="600"/>
                        </a:spcBef>
                        <a:spcAft>
                          <a:spcPts val="600"/>
                        </a:spcAft>
                        <a:buNone/>
                      </a:pPr>
                      <a:r>
                        <a:rPr lang="en-AU" sz="1000" b="0" i="0" dirty="0">
                          <a:solidFill>
                            <a:schemeClr val="tx1"/>
                          </a:solidFill>
                          <a:effectLst/>
                          <a:latin typeface="Aptos" panose="020B0004020202020204" pitchFamily="34" charset="0"/>
                        </a:rPr>
                        <a:t>PMPs - $125.30</a:t>
                      </a:r>
                    </a:p>
                  </a:txBody>
                  <a:tcPr>
                    <a:lnL w="6350" cap="flat" cmpd="sng" algn="ctr">
                      <a:solidFill>
                        <a:srgbClr val="74C1C9"/>
                      </a:solidFill>
                      <a:prstDash val="solid"/>
                      <a:round/>
                      <a:headEnd type="none" w="med" len="med"/>
                      <a:tailEnd type="none" w="med" len="med"/>
                    </a:lnL>
                    <a:lnR w="6350" cap="flat" cmpd="sng" algn="ctr">
                      <a:solidFill>
                        <a:srgbClr val="74C1C9"/>
                      </a:solidFill>
                      <a:prstDash val="solid"/>
                      <a:round/>
                      <a:headEnd type="none" w="med" len="med"/>
                      <a:tailEnd type="none" w="med" len="med"/>
                    </a:lnR>
                    <a:lnT w="6350" cap="flat" cmpd="sng" algn="ctr">
                      <a:solidFill>
                        <a:srgbClr val="74C1C9"/>
                      </a:solidFill>
                      <a:prstDash val="solid"/>
                      <a:round/>
                      <a:headEnd type="none" w="med" len="med"/>
                      <a:tailEnd type="none" w="med" len="med"/>
                    </a:lnT>
                    <a:lnB w="6350" cap="flat" cmpd="sng" algn="ctr">
                      <a:solidFill>
                        <a:srgbClr val="74C1C9"/>
                      </a:solidFill>
                      <a:prstDash val="solid"/>
                      <a:round/>
                      <a:headEnd type="none" w="med" len="med"/>
                      <a:tailEnd type="none" w="med" len="med"/>
                    </a:lnB>
                    <a:noFill/>
                  </a:tcPr>
                </a:tc>
                <a:extLst>
                  <a:ext uri="{0D108BD9-81ED-4DB2-BD59-A6C34878D82A}">
                    <a16:rowId xmlns:a16="http://schemas.microsoft.com/office/drawing/2014/main" val="781182482"/>
                  </a:ext>
                </a:extLst>
              </a:tr>
            </a:tbl>
          </a:graphicData>
        </a:graphic>
      </p:graphicFrame>
      <p:sp>
        <p:nvSpPr>
          <p:cNvPr id="8" name="Freeform 5">
            <a:extLst>
              <a:ext uri="{FF2B5EF4-FFF2-40B4-BE49-F238E27FC236}">
                <a16:creationId xmlns:a16="http://schemas.microsoft.com/office/drawing/2014/main" id="{A366FBD8-C793-C6F2-C608-C1B1C8E13CFB}"/>
              </a:ext>
            </a:extLst>
          </p:cNvPr>
          <p:cNvSpPr/>
          <p:nvPr/>
        </p:nvSpPr>
        <p:spPr>
          <a:xfrm>
            <a:off x="6841706" y="351919"/>
            <a:ext cx="3634383" cy="653198"/>
          </a:xfrm>
          <a:custGeom>
            <a:avLst/>
            <a:gdLst/>
            <a:ahLst/>
            <a:cxnLst/>
            <a:rect l="l" t="t" r="r" b="b"/>
            <a:pathLst>
              <a:path w="3634383" h="653198">
                <a:moveTo>
                  <a:pt x="0" y="0"/>
                </a:moveTo>
                <a:lnTo>
                  <a:pt x="3634383" y="0"/>
                </a:lnTo>
                <a:lnTo>
                  <a:pt x="3634383" y="653198"/>
                </a:lnTo>
                <a:lnTo>
                  <a:pt x="0" y="653198"/>
                </a:lnTo>
                <a:lnTo>
                  <a:pt x="0" y="0"/>
                </a:lnTo>
                <a:close/>
              </a:path>
            </a:pathLst>
          </a:custGeom>
          <a:blipFill>
            <a:blip r:embed="rId12"/>
            <a:stretch>
              <a:fillRect l="-43559" t="-28518" b="-7291"/>
            </a:stretch>
          </a:blipFill>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479BE0DC-D32E-0727-9D48-5DE2ECB94A78}"/>
              </a:ext>
            </a:extLst>
          </p:cNvPr>
          <p:cNvSpPr/>
          <p:nvPr/>
        </p:nvSpPr>
        <p:spPr>
          <a:xfrm>
            <a:off x="7064664" y="1061430"/>
            <a:ext cx="3124200" cy="7045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2"/>
          <p:cNvGrpSpPr/>
          <p:nvPr/>
        </p:nvGrpSpPr>
        <p:grpSpPr>
          <a:xfrm>
            <a:off x="169110" y="132502"/>
            <a:ext cx="7813394" cy="623498"/>
            <a:chOff x="0" y="-28575"/>
            <a:chExt cx="2800144" cy="223448"/>
          </a:xfrm>
        </p:grpSpPr>
        <p:sp>
          <p:nvSpPr>
            <p:cNvPr id="3" name="Freeform 3"/>
            <p:cNvSpPr/>
            <p:nvPr/>
          </p:nvSpPr>
          <p:spPr>
            <a:xfrm>
              <a:off x="0" y="0"/>
              <a:ext cx="2800144" cy="194873"/>
            </a:xfrm>
            <a:custGeom>
              <a:avLst/>
              <a:gdLst/>
              <a:ahLst/>
              <a:cxnLst/>
              <a:rect l="l" t="t" r="r" b="b"/>
              <a:pathLst>
                <a:path w="2800144" h="194873">
                  <a:moveTo>
                    <a:pt x="36662" y="0"/>
                  </a:moveTo>
                  <a:lnTo>
                    <a:pt x="2763482" y="0"/>
                  </a:lnTo>
                  <a:cubicBezTo>
                    <a:pt x="2773206" y="0"/>
                    <a:pt x="2782531" y="3863"/>
                    <a:pt x="2789406" y="10738"/>
                  </a:cubicBezTo>
                  <a:cubicBezTo>
                    <a:pt x="2796281" y="17613"/>
                    <a:pt x="2800144" y="26938"/>
                    <a:pt x="2800144" y="36662"/>
                  </a:cubicBezTo>
                  <a:lnTo>
                    <a:pt x="2800144" y="158211"/>
                  </a:lnTo>
                  <a:cubicBezTo>
                    <a:pt x="2800144" y="178459"/>
                    <a:pt x="2783730" y="194873"/>
                    <a:pt x="2763482" y="194873"/>
                  </a:cubicBezTo>
                  <a:lnTo>
                    <a:pt x="36662" y="194873"/>
                  </a:lnTo>
                  <a:cubicBezTo>
                    <a:pt x="26938" y="194873"/>
                    <a:pt x="17613" y="191010"/>
                    <a:pt x="10738" y="184135"/>
                  </a:cubicBezTo>
                  <a:cubicBezTo>
                    <a:pt x="3863" y="177259"/>
                    <a:pt x="0" y="167934"/>
                    <a:pt x="0" y="158211"/>
                  </a:cubicBezTo>
                  <a:lnTo>
                    <a:pt x="0" y="36662"/>
                  </a:lnTo>
                  <a:cubicBezTo>
                    <a:pt x="0" y="26938"/>
                    <a:pt x="3863" y="17613"/>
                    <a:pt x="10738" y="10738"/>
                  </a:cubicBezTo>
                  <a:cubicBezTo>
                    <a:pt x="17613" y="3863"/>
                    <a:pt x="26938" y="0"/>
                    <a:pt x="36662" y="0"/>
                  </a:cubicBezTo>
                  <a:close/>
                </a:path>
              </a:pathLst>
            </a:custGeom>
            <a:solidFill>
              <a:srgbClr val="F1EDDD"/>
            </a:solidFill>
          </p:spPr>
          <p:txBody>
            <a:bodyPr/>
            <a:lstStyle/>
            <a:p>
              <a:endParaRPr lang="en-AU"/>
            </a:p>
          </p:txBody>
        </p:sp>
        <p:sp>
          <p:nvSpPr>
            <p:cNvPr id="4" name="TextBox 4"/>
            <p:cNvSpPr txBox="1"/>
            <p:nvPr/>
          </p:nvSpPr>
          <p:spPr>
            <a:xfrm>
              <a:off x="0" y="-28575"/>
              <a:ext cx="2800144" cy="223448"/>
            </a:xfrm>
            <a:prstGeom prst="rect">
              <a:avLst/>
            </a:prstGeom>
          </p:spPr>
          <p:txBody>
            <a:bodyPr lIns="50800" tIns="50800" rIns="50800" bIns="50800" rtlCol="0" anchor="ctr"/>
            <a:lstStyle/>
            <a:p>
              <a:pPr algn="ctr">
                <a:lnSpc>
                  <a:spcPts val="2379"/>
                </a:lnSpc>
              </a:pPr>
              <a:r>
                <a:rPr lang="en-US" sz="1699" b="1">
                  <a:solidFill>
                    <a:srgbClr val="043C68"/>
                  </a:solidFill>
                  <a:latin typeface="Canva Sans Bold"/>
                  <a:ea typeface="Canva Sans Bold"/>
                  <a:cs typeface="Canva Sans Bold"/>
                  <a:sym typeface="Canva Sans Bold"/>
                </a:rPr>
                <a:t>MBS Quick Guide</a:t>
              </a:r>
            </a:p>
          </p:txBody>
        </p:sp>
      </p:grpSp>
      <p:sp>
        <p:nvSpPr>
          <p:cNvPr id="5" name="Freeform 5"/>
          <p:cNvSpPr/>
          <p:nvPr/>
        </p:nvSpPr>
        <p:spPr>
          <a:xfrm>
            <a:off x="7912395" y="147957"/>
            <a:ext cx="2709496" cy="672321"/>
          </a:xfrm>
          <a:custGeom>
            <a:avLst/>
            <a:gdLst/>
            <a:ahLst/>
            <a:cxnLst/>
            <a:rect l="l" t="t" r="r" b="b"/>
            <a:pathLst>
              <a:path w="2709496" h="672321">
                <a:moveTo>
                  <a:pt x="0" y="0"/>
                </a:moveTo>
                <a:lnTo>
                  <a:pt x="2709496" y="0"/>
                </a:lnTo>
                <a:lnTo>
                  <a:pt x="2709496" y="672321"/>
                </a:lnTo>
                <a:lnTo>
                  <a:pt x="0" y="672321"/>
                </a:lnTo>
                <a:lnTo>
                  <a:pt x="0" y="0"/>
                </a:lnTo>
                <a:close/>
              </a:path>
            </a:pathLst>
          </a:custGeom>
          <a:blipFill>
            <a:blip r:embed="rId2"/>
            <a:stretch>
              <a:fillRect l="-43859" r="-6140" b="-2781"/>
            </a:stretch>
          </a:blipFill>
        </p:spPr>
        <p:txBody>
          <a:bodyPr/>
          <a:lstStyle/>
          <a:p>
            <a:endParaRPr lang="en-AU"/>
          </a:p>
        </p:txBody>
      </p:sp>
      <p:sp>
        <p:nvSpPr>
          <p:cNvPr id="6" name="Text Box 5">
            <a:extLst>
              <a:ext uri="{FF2B5EF4-FFF2-40B4-BE49-F238E27FC236}">
                <a16:creationId xmlns:a16="http://schemas.microsoft.com/office/drawing/2014/main" id="{0122823E-1CD3-8AA6-8067-EAA18CF8439A}"/>
              </a:ext>
            </a:extLst>
          </p:cNvPr>
          <p:cNvSpPr txBox="1"/>
          <p:nvPr/>
        </p:nvSpPr>
        <p:spPr>
          <a:xfrm>
            <a:off x="216793" y="809136"/>
            <a:ext cx="1799590" cy="1229214"/>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AU" sz="1200" b="1">
                <a:solidFill>
                  <a:schemeClr val="accent5"/>
                </a:solidFill>
                <a:effectLst/>
                <a:latin typeface="Aptos" panose="020B0004020202020204" pitchFamily="34" charset="0"/>
                <a:ea typeface="Aptos" panose="020B0004020202020204" pitchFamily="34" charset="0"/>
                <a:cs typeface="Calibri" panose="020F0502020204030204" pitchFamily="34" charset="0"/>
              </a:rPr>
              <a:t>MBS ONLINE</a:t>
            </a:r>
            <a:endParaRPr lang="en-AU" sz="1200">
              <a:solidFill>
                <a:schemeClr val="accent5"/>
              </a:solidFill>
              <a:effectLst/>
              <a:latin typeface="Aptos" panose="020B0004020202020204" pitchFamily="34" charset="0"/>
              <a:ea typeface="Aptos" panose="020B0004020202020204" pitchFamily="34" charset="0"/>
              <a:cs typeface="Times New Roman" panose="02020603050405020304" pitchFamily="18" charset="0"/>
            </a:endParaRPr>
          </a:p>
          <a:p>
            <a:pPr marL="407035" indent="-226695">
              <a:lnSpc>
                <a:spcPct val="107000"/>
              </a:lnSpc>
              <a:buNone/>
            </a:pPr>
            <a:r>
              <a:rPr lang="en-AU" sz="1000" b="1" u="sng">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Search for Item Number</a:t>
            </a:r>
            <a:r>
              <a:rPr lang="en-AU" sz="1000">
                <a:solidFill>
                  <a:schemeClr val="accent1"/>
                </a:solidFill>
                <a:effectLst/>
                <a:latin typeface="Aptos" panose="020B0004020202020204" pitchFamily="34" charset="0"/>
                <a:ea typeface="Aptos" panose="020B0004020202020204" pitchFamily="34" charset="0"/>
                <a:cs typeface="Calibri" panose="020F0502020204030204" pitchFamily="34" charset="0"/>
              </a:rPr>
              <a:t> </a:t>
            </a:r>
            <a:endParaRPr lang="en-AU" sz="10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407035" indent="-226695">
              <a:lnSpc>
                <a:spcPct val="107000"/>
              </a:lnSpc>
              <a:buNone/>
            </a:pPr>
            <a:r>
              <a:rPr lang="en-AU" sz="1000" b="1" u="sng">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Fact Sheets</a:t>
            </a:r>
            <a:r>
              <a:rPr lang="en-AU" sz="1000">
                <a:solidFill>
                  <a:schemeClr val="accent1"/>
                </a:solidFill>
                <a:effectLst/>
                <a:latin typeface="Aptos" panose="020B0004020202020204" pitchFamily="34" charset="0"/>
                <a:ea typeface="Aptos" panose="020B0004020202020204" pitchFamily="34" charset="0"/>
                <a:cs typeface="Calibri" panose="020F0502020204030204" pitchFamily="34" charset="0"/>
              </a:rPr>
              <a:t> </a:t>
            </a:r>
            <a:endParaRPr lang="en-AU" sz="10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407035" indent="-226695">
              <a:lnSpc>
                <a:spcPct val="107000"/>
              </a:lnSpc>
              <a:buNone/>
            </a:pPr>
            <a:r>
              <a:rPr lang="en-AU" sz="1000" b="1" u="sng">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Updates (XML Files)</a:t>
            </a:r>
            <a:endParaRPr lang="en-AU" sz="10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407035" indent="-226695">
              <a:lnSpc>
                <a:spcPct val="107000"/>
              </a:lnSpc>
              <a:spcAft>
                <a:spcPts val="800"/>
              </a:spcAft>
            </a:pPr>
            <a:r>
              <a:rPr lang="en-AU" sz="1000" b="1" u="sng">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MBS News</a:t>
            </a:r>
            <a:endParaRPr lang="en-AU" sz="10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5">
            <a:extLst>
              <a:ext uri="{FF2B5EF4-FFF2-40B4-BE49-F238E27FC236}">
                <a16:creationId xmlns:a16="http://schemas.microsoft.com/office/drawing/2014/main" id="{341D6467-F8A4-EA14-CBDE-F0CD30A4D54E}"/>
              </a:ext>
            </a:extLst>
          </p:cNvPr>
          <p:cNvSpPr txBox="1"/>
          <p:nvPr/>
        </p:nvSpPr>
        <p:spPr>
          <a:xfrm>
            <a:off x="2146300" y="809136"/>
            <a:ext cx="1799590" cy="122921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buNone/>
            </a:pPr>
            <a:r>
              <a:rPr lang="en-AU" sz="1400" b="1">
                <a:solidFill>
                  <a:srgbClr val="002060"/>
                </a:solidFill>
                <a:effectLst/>
                <a:latin typeface="Aptos" panose="020B0004020202020204" pitchFamily="34" charset="0"/>
                <a:ea typeface="Aptos" panose="020B0004020202020204" pitchFamily="34" charset="0"/>
                <a:cs typeface="Calibri" panose="020F0502020204030204" pitchFamily="34" charset="0"/>
              </a:rPr>
              <a:t>Eligibility</a:t>
            </a:r>
            <a:r>
              <a:rPr lang="en-AU" sz="1400">
                <a:solidFill>
                  <a:srgbClr val="595959"/>
                </a:solidFill>
                <a:effectLst/>
                <a:latin typeface="Aptos" panose="020B0004020202020204" pitchFamily="34" charset="0"/>
                <a:ea typeface="Aptos" panose="020B0004020202020204" pitchFamily="34" charset="0"/>
                <a:cs typeface="Calibri" panose="020F0502020204030204" pitchFamily="34" charset="0"/>
              </a:rPr>
              <a:t> </a:t>
            </a:r>
            <a:br>
              <a:rPr lang="en-AU" sz="1000">
                <a:solidFill>
                  <a:srgbClr val="595959"/>
                </a:solidFill>
                <a:effectLst/>
                <a:latin typeface="Aptos" panose="020B0004020202020204" pitchFamily="34" charset="0"/>
                <a:ea typeface="Aptos" panose="020B0004020202020204" pitchFamily="34" charset="0"/>
                <a:cs typeface="Calibri" panose="020F0502020204030204" pitchFamily="34" charset="0"/>
              </a:rPr>
            </a:br>
            <a:r>
              <a:rPr lang="en-AU" sz="1000">
                <a:solidFill>
                  <a:schemeClr val="tx1"/>
                </a:solidFill>
                <a:effectLst/>
                <a:latin typeface="Aptos" panose="020B0004020202020204" pitchFamily="34" charset="0"/>
                <a:ea typeface="Aptos" panose="020B0004020202020204" pitchFamily="34" charset="0"/>
                <a:cs typeface="Calibri" panose="020F0502020204030204" pitchFamily="34" charset="0"/>
              </a:rPr>
              <a:t>Ensure patient meets billing criteria. </a:t>
            </a:r>
            <a:endParaRPr lang="en-AU" sz="10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Clr>
                <a:srgbClr val="653D79"/>
              </a:buClr>
              <a:buSzPts val="950"/>
              <a:buFont typeface="Arial" panose="020B0604020202020204" pitchFamily="34" charset="0"/>
              <a:buChar char="•"/>
            </a:pPr>
            <a:r>
              <a:rPr lang="en-AU" sz="1000" b="1" u="sng">
                <a:solidFill>
                  <a:schemeClr val="accent1"/>
                </a:solidFill>
                <a:effectLst/>
                <a:latin typeface="Aptos" panose="020B000402020202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HPOS MBS checker</a:t>
            </a:r>
            <a:r>
              <a:rPr lang="en-AU" sz="1000">
                <a:solidFill>
                  <a:schemeClr val="accent1"/>
                </a:solidFill>
                <a:effectLst/>
                <a:latin typeface="Aptos" panose="020B0004020202020204" pitchFamily="34" charset="0"/>
                <a:ea typeface="Times New Roman" panose="02020603050405020304" pitchFamily="18" charset="0"/>
                <a:cs typeface="Calibri" panose="020F0502020204030204" pitchFamily="34" charset="0"/>
              </a:rPr>
              <a:t> </a:t>
            </a:r>
            <a:endParaRPr lang="en-AU" sz="100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171450" lvl="0" indent="-171450">
              <a:buClr>
                <a:srgbClr val="653D79"/>
              </a:buClr>
              <a:buSzPts val="950"/>
              <a:buFont typeface="Arial" panose="020B0604020202020204" pitchFamily="34" charset="0"/>
              <a:buChar char="•"/>
            </a:pPr>
            <a:r>
              <a:rPr lang="en-AU" sz="1000" b="1" u="sng">
                <a:solidFill>
                  <a:schemeClr val="accent1"/>
                </a:solidFill>
                <a:effectLst/>
                <a:latin typeface="Aptos" panose="020B000402020202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My Health Record</a:t>
            </a:r>
            <a:r>
              <a:rPr lang="en-AU" sz="100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p>
        </p:txBody>
      </p:sp>
      <p:sp>
        <p:nvSpPr>
          <p:cNvPr id="8" name="Text Box 5">
            <a:extLst>
              <a:ext uri="{FF2B5EF4-FFF2-40B4-BE49-F238E27FC236}">
                <a16:creationId xmlns:a16="http://schemas.microsoft.com/office/drawing/2014/main" id="{151B5A84-4924-0085-389C-5B9BB39A1FA0}"/>
              </a:ext>
            </a:extLst>
          </p:cNvPr>
          <p:cNvSpPr txBox="1"/>
          <p:nvPr/>
        </p:nvSpPr>
        <p:spPr>
          <a:xfrm>
            <a:off x="4096627" y="809136"/>
            <a:ext cx="2032893" cy="1229214"/>
          </a:xfrm>
          <a:prstGeom prst="rect">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AU" sz="1400" b="1">
                <a:solidFill>
                  <a:schemeClr val="accent5">
                    <a:lumMod val="75000"/>
                  </a:schemeClr>
                </a:solidFill>
                <a:effectLst/>
                <a:latin typeface="Aptos" panose="020B0004020202020204" pitchFamily="34" charset="0"/>
                <a:ea typeface="Aptos" panose="020B0004020202020204" pitchFamily="34" charset="0"/>
                <a:cs typeface="Calibri" panose="020F0502020204030204" pitchFamily="34" charset="0"/>
              </a:rPr>
              <a:t>More information</a:t>
            </a:r>
            <a:endParaRPr lang="en-AU" sz="140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07000"/>
              </a:lnSpc>
              <a:buClr>
                <a:srgbClr val="653D79"/>
              </a:buClr>
              <a:buSzPts val="950"/>
              <a:buFont typeface="Arial" panose="020B0604020202020204" pitchFamily="34" charset="0"/>
              <a:buChar char="•"/>
            </a:pPr>
            <a:r>
              <a:rPr lang="en-AU" sz="1000" b="1" u="sng">
                <a:solidFill>
                  <a:schemeClr val="accent1"/>
                </a:solidFill>
                <a:effectLst/>
                <a:latin typeface="Aptos" panose="020B000402020202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www.mbsonline.gov.au</a:t>
            </a:r>
            <a:endParaRPr lang="en-AU" sz="1000" b="1" u="sng">
              <a:solidFill>
                <a:schemeClr val="accent1"/>
              </a:solidFill>
              <a:effectLst/>
              <a:latin typeface="Aptos" panose="020B0004020202020204" pitchFamily="34" charset="0"/>
              <a:ea typeface="Times New Roman" panose="02020603050405020304" pitchFamily="18" charset="0"/>
              <a:cs typeface="Calibri" panose="020F0502020204030204" pitchFamily="34" charset="0"/>
            </a:endParaRPr>
          </a:p>
          <a:p>
            <a:pPr lvl="0">
              <a:lnSpc>
                <a:spcPct val="107000"/>
              </a:lnSpc>
              <a:buClr>
                <a:srgbClr val="653D79"/>
              </a:buClr>
              <a:buSzPts val="950"/>
            </a:pPr>
            <a:r>
              <a:rPr lang="en-AU" sz="1000">
                <a:solidFill>
                  <a:schemeClr val="accent1"/>
                </a:solidFill>
                <a:effectLst/>
                <a:latin typeface="Aptos" panose="020B0004020202020204" pitchFamily="34" charset="0"/>
                <a:ea typeface="Times New Roman" panose="02020603050405020304" pitchFamily="18" charset="0"/>
                <a:cs typeface="Calibri" panose="020F0502020204030204" pitchFamily="34" charset="0"/>
              </a:rPr>
              <a:t> </a:t>
            </a:r>
            <a:endParaRPr lang="en-AU" sz="100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171450" lvl="0" indent="-171450">
              <a:lnSpc>
                <a:spcPct val="107000"/>
              </a:lnSpc>
              <a:buClr>
                <a:srgbClr val="653D79"/>
              </a:buClr>
              <a:buSzPts val="950"/>
              <a:buFont typeface="Arial" panose="020B0604020202020204" pitchFamily="34" charset="0"/>
              <a:buChar char="•"/>
            </a:pPr>
            <a:r>
              <a:rPr lang="en-AU" sz="1000">
                <a:solidFill>
                  <a:schemeClr val="tx1"/>
                </a:solidFill>
                <a:effectLst/>
                <a:latin typeface="Aptos" panose="020B0004020202020204" pitchFamily="34" charset="0"/>
                <a:ea typeface="Times New Roman" panose="02020603050405020304" pitchFamily="18" charset="0"/>
                <a:cs typeface="Calibri" panose="020F0502020204030204" pitchFamily="34" charset="0"/>
              </a:rPr>
              <a:t>Contact MBS 13 21 50</a:t>
            </a:r>
            <a:r>
              <a:rPr lang="en-AU" sz="1000" b="1">
                <a:solidFill>
                  <a:schemeClr val="tx1"/>
                </a:solidFill>
                <a:effectLst/>
                <a:latin typeface="Aptos" panose="020B0004020202020204" pitchFamily="34" charset="0"/>
                <a:ea typeface="Times New Roman" panose="02020603050405020304" pitchFamily="18" charset="0"/>
                <a:cs typeface="Calibri" panose="020F0502020204030204" pitchFamily="34" charset="0"/>
              </a:rPr>
              <a:t> </a:t>
            </a:r>
            <a:r>
              <a:rPr lang="en-AU" sz="1000" b="1" u="sng">
                <a:solidFill>
                  <a:schemeClr val="accent1"/>
                </a:solidFill>
                <a:effectLst/>
                <a:latin typeface="Aptos" panose="020B000402020202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askMBS@health.gov.au</a:t>
            </a:r>
            <a:endParaRPr lang="en-AU" sz="100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5229A028-A197-3969-7F4F-2ED99B4FED5A}"/>
              </a:ext>
            </a:extLst>
          </p:cNvPr>
          <p:cNvGraphicFramePr>
            <a:graphicFrameLocks noGrp="1"/>
          </p:cNvGraphicFramePr>
          <p:nvPr>
            <p:extLst>
              <p:ext uri="{D42A27DB-BD31-4B8C-83A1-F6EECF244321}">
                <p14:modId xmlns:p14="http://schemas.microsoft.com/office/powerpoint/2010/main" val="359562943"/>
              </p:ext>
            </p:extLst>
          </p:nvPr>
        </p:nvGraphicFramePr>
        <p:xfrm>
          <a:off x="216793" y="6577541"/>
          <a:ext cx="10220297" cy="720000"/>
        </p:xfrm>
        <a:graphic>
          <a:graphicData uri="http://schemas.openxmlformats.org/drawingml/2006/table">
            <a:tbl>
              <a:tblPr firstRow="1" firstCol="1" bandRow="1"/>
              <a:tblGrid>
                <a:gridCol w="7558931">
                  <a:extLst>
                    <a:ext uri="{9D8B030D-6E8A-4147-A177-3AD203B41FA5}">
                      <a16:colId xmlns:a16="http://schemas.microsoft.com/office/drawing/2014/main" val="1458546099"/>
                    </a:ext>
                  </a:extLst>
                </a:gridCol>
                <a:gridCol w="2661366">
                  <a:extLst>
                    <a:ext uri="{9D8B030D-6E8A-4147-A177-3AD203B41FA5}">
                      <a16:colId xmlns:a16="http://schemas.microsoft.com/office/drawing/2014/main" val="2061939157"/>
                    </a:ext>
                  </a:extLst>
                </a:gridCol>
              </a:tblGrid>
              <a:tr h="288000">
                <a:tc gridSpan="2">
                  <a:txBody>
                    <a:bodyPr/>
                    <a:lstStyle/>
                    <a:p>
                      <a:pPr>
                        <a:lnSpc>
                          <a:spcPct val="107000"/>
                        </a:lnSpc>
                        <a:spcAft>
                          <a:spcPts val="800"/>
                        </a:spcAft>
                        <a:buNone/>
                      </a:pPr>
                      <a:r>
                        <a:rPr lang="en-AU" sz="1000" b="1" kern="100">
                          <a:solidFill>
                            <a:srgbClr val="002060"/>
                          </a:solidFill>
                          <a:effectLst/>
                          <a:latin typeface="Roboto" panose="02000000000000000000" pitchFamily="2" charset="0"/>
                          <a:ea typeface="Aptos" panose="020B0004020202020204" pitchFamily="34" charset="0"/>
                          <a:cs typeface="Times New Roman" panose="02020603050405020304" pitchFamily="18" charset="0"/>
                        </a:rPr>
                        <a:t>GP CASE CONFERENCING ITEMS</a:t>
                      </a:r>
                      <a:endParaRPr lang="en-AU" sz="1000" kern="100">
                        <a:solidFill>
                          <a:srgbClr val="595959"/>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AE9F7"/>
                    </a:solidFill>
                  </a:tcPr>
                </a:tc>
                <a:tc hMerge="1">
                  <a:txBody>
                    <a:bodyPr/>
                    <a:lstStyle/>
                    <a:p>
                      <a:endParaRPr lang="en-AU"/>
                    </a:p>
                  </a:txBody>
                  <a:tcPr/>
                </a:tc>
                <a:extLst>
                  <a:ext uri="{0D108BD9-81ED-4DB2-BD59-A6C34878D82A}">
                    <a16:rowId xmlns:a16="http://schemas.microsoft.com/office/drawing/2014/main" val="3611893382"/>
                  </a:ext>
                </a:extLst>
              </a:tr>
              <a:tr h="216000">
                <a:tc>
                  <a:txBody>
                    <a:bodyPr/>
                    <a:lstStyle/>
                    <a:p>
                      <a:pPr>
                        <a:lnSpc>
                          <a:spcPct val="107000"/>
                        </a:lnSpc>
                        <a:spcAft>
                          <a:spcPts val="800"/>
                        </a:spcAft>
                        <a:buNone/>
                      </a:pPr>
                      <a:r>
                        <a:rPr lang="en-AU" sz="1000" b="1" kern="100">
                          <a:solidFill>
                            <a:schemeClr val="tx1"/>
                          </a:solidFill>
                          <a:effectLst/>
                          <a:latin typeface="Roboto" panose="02000000000000000000" pitchFamily="2" charset="0"/>
                          <a:ea typeface="Aptos" panose="020B0004020202020204" pitchFamily="34" charset="0"/>
                          <a:cs typeface="Times New Roman" panose="02020603050405020304" pitchFamily="18" charset="0"/>
                        </a:rPr>
                        <a:t>Case Conference GP organises </a:t>
                      </a:r>
                      <a:endParaRPr lang="en-AU" sz="1000" kern="100">
                        <a:solidFill>
                          <a:schemeClr val="tx1"/>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800"/>
                        </a:spcAft>
                        <a:buNone/>
                      </a:pPr>
                      <a:r>
                        <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735</a:t>
                      </a:r>
                      <a:r>
                        <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739</a:t>
                      </a:r>
                      <a:r>
                        <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743</a:t>
                      </a:r>
                      <a:endPar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4222142612"/>
                  </a:ext>
                </a:extLst>
              </a:tr>
              <a:tr h="216000">
                <a:tc>
                  <a:txBody>
                    <a:bodyPr/>
                    <a:lstStyle/>
                    <a:p>
                      <a:pPr>
                        <a:lnSpc>
                          <a:spcPct val="107000"/>
                        </a:lnSpc>
                        <a:spcAft>
                          <a:spcPts val="800"/>
                        </a:spcAft>
                        <a:buNone/>
                      </a:pPr>
                      <a:r>
                        <a:rPr lang="en-AU" sz="1000" b="1" kern="100">
                          <a:solidFill>
                            <a:schemeClr val="tx1"/>
                          </a:solidFill>
                          <a:effectLst/>
                          <a:latin typeface="Roboto" panose="02000000000000000000" pitchFamily="2" charset="0"/>
                          <a:ea typeface="Aptos" panose="020B0004020202020204" pitchFamily="34" charset="0"/>
                          <a:cs typeface="Times New Roman" panose="02020603050405020304" pitchFamily="18" charset="0"/>
                        </a:rPr>
                        <a:t>Case Conference GP participating </a:t>
                      </a:r>
                      <a:endParaRPr lang="en-AU" sz="1000" kern="100">
                        <a:solidFill>
                          <a:schemeClr val="tx1"/>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7000"/>
                        </a:lnSpc>
                        <a:spcAft>
                          <a:spcPts val="800"/>
                        </a:spcAft>
                        <a:buNone/>
                      </a:pPr>
                      <a:r>
                        <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747</a:t>
                      </a:r>
                      <a:r>
                        <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750</a:t>
                      </a:r>
                      <a:r>
                        <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758</a:t>
                      </a:r>
                      <a:endParaRPr lang="en-AU" sz="1000" kern="100">
                        <a:solidFill>
                          <a:schemeClr val="accent1"/>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4001459134"/>
                  </a:ext>
                </a:extLst>
              </a:tr>
            </a:tbl>
          </a:graphicData>
        </a:graphic>
      </p:graphicFrame>
      <p:sp>
        <p:nvSpPr>
          <p:cNvPr id="17" name="Text Box 6">
            <a:extLst>
              <a:ext uri="{FF2B5EF4-FFF2-40B4-BE49-F238E27FC236}">
                <a16:creationId xmlns:a16="http://schemas.microsoft.com/office/drawing/2014/main" id="{D0C33405-8C27-943C-73A2-17408AAE4532}"/>
              </a:ext>
            </a:extLst>
          </p:cNvPr>
          <p:cNvSpPr txBox="1"/>
          <p:nvPr/>
        </p:nvSpPr>
        <p:spPr>
          <a:xfrm>
            <a:off x="7087658" y="1113934"/>
            <a:ext cx="3124200" cy="672321"/>
          </a:xfrm>
          <a:prstGeom prst="rect">
            <a:avLst/>
          </a:prstGeom>
          <a:noFill/>
          <a:ln w="31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buNone/>
            </a:pPr>
            <a:r>
              <a:rPr lang="en-AU" sz="1000">
                <a:solidFill>
                  <a:srgbClr val="002060"/>
                </a:solidFill>
                <a:effectLst/>
                <a:latin typeface="Roboto" panose="02000000000000000000" pitchFamily="2" charset="0"/>
                <a:ea typeface="Aptos" panose="020B0004020202020204" pitchFamily="34" charset="0"/>
                <a:cs typeface="Times New Roman" panose="02020603050405020304" pitchFamily="18" charset="0"/>
              </a:rPr>
              <a:t>To ensure your practice software applies the </a:t>
            </a:r>
            <a:r>
              <a:rPr lang="en-AU" sz="1000" b="1">
                <a:solidFill>
                  <a:srgbClr val="002060"/>
                </a:solidFill>
                <a:effectLst/>
                <a:latin typeface="Roboto" panose="02000000000000000000" pitchFamily="2" charset="0"/>
                <a:ea typeface="Aptos" panose="020B0004020202020204" pitchFamily="34" charset="0"/>
                <a:cs typeface="Times New Roman" panose="02020603050405020304" pitchFamily="18" charset="0"/>
              </a:rPr>
              <a:t>correct Bulk Billing Incentives</a:t>
            </a:r>
            <a:r>
              <a:rPr lang="en-AU" sz="1000">
                <a:solidFill>
                  <a:srgbClr val="002060"/>
                </a:solidFill>
                <a:effectLst/>
                <a:latin typeface="Roboto" panose="02000000000000000000" pitchFamily="2" charset="0"/>
                <a:ea typeface="Aptos" panose="020B0004020202020204" pitchFamily="34" charset="0"/>
                <a:cs typeface="Times New Roman" panose="02020603050405020304" pitchFamily="18" charset="0"/>
              </a:rPr>
              <a:t>, make sure MyMedicare status is updated regularly</a:t>
            </a:r>
            <a:r>
              <a:rPr lang="en-AU" sz="1000">
                <a:solidFill>
                  <a:srgbClr val="595959"/>
                </a:solidFill>
                <a:effectLst/>
                <a:latin typeface="Roboto" panose="02000000000000000000" pitchFamily="2" charset="0"/>
                <a:ea typeface="Aptos" panose="020B0004020202020204" pitchFamily="34" charset="0"/>
                <a:cs typeface="Times New Roman" panose="02020603050405020304" pitchFamily="18" charset="0"/>
              </a:rPr>
              <a:t>.</a:t>
            </a:r>
          </a:p>
        </p:txBody>
      </p:sp>
      <p:pic>
        <p:nvPicPr>
          <p:cNvPr id="19" name="Image 191" descr="A light bulb with a letter and a black background&#10;&#10;Description automatically generated">
            <a:extLst>
              <a:ext uri="{FF2B5EF4-FFF2-40B4-BE49-F238E27FC236}">
                <a16:creationId xmlns:a16="http://schemas.microsoft.com/office/drawing/2014/main" id="{DCEFD0F9-8D5D-820E-3E17-83E27C39346B}"/>
              </a:ext>
            </a:extLst>
          </p:cNvPr>
          <p:cNvPicPr/>
          <p:nvPr/>
        </p:nvPicPr>
        <p:blipFill>
          <a:blip r:embed="rId17" cstate="print">
            <a:extLst>
              <a:ext uri="{BEBA8EAE-BF5A-486C-A8C5-ECC9F3942E4B}">
                <a14:imgProps xmlns:a14="http://schemas.microsoft.com/office/drawing/2010/main">
                  <a14:imgLayer r:embed="rId18">
                    <a14:imgEffect>
                      <a14:colorTemperature colorTemp="4700"/>
                    </a14:imgEffect>
                    <a14:imgEffect>
                      <a14:saturation sat="66000"/>
                    </a14:imgEffect>
                  </a14:imgLayer>
                </a14:imgProps>
              </a:ext>
            </a:extLst>
          </a:blip>
          <a:stretch>
            <a:fillRect/>
          </a:stretch>
        </p:blipFill>
        <p:spPr>
          <a:xfrm>
            <a:off x="6707748" y="1126254"/>
            <a:ext cx="644902" cy="741291"/>
          </a:xfrm>
          <a:prstGeom prst="rect">
            <a:avLst/>
          </a:prstGeom>
          <a:ln>
            <a:noFill/>
          </a:ln>
        </p:spPr>
      </p:pic>
      <p:graphicFrame>
        <p:nvGraphicFramePr>
          <p:cNvPr id="10" name="Table 9">
            <a:extLst>
              <a:ext uri="{FF2B5EF4-FFF2-40B4-BE49-F238E27FC236}">
                <a16:creationId xmlns:a16="http://schemas.microsoft.com/office/drawing/2014/main" id="{F87A0BB3-6952-4FEA-36F0-0EC41BBC9B37}"/>
              </a:ext>
            </a:extLst>
          </p:cNvPr>
          <p:cNvGraphicFramePr>
            <a:graphicFrameLocks noGrp="1"/>
          </p:cNvGraphicFramePr>
          <p:nvPr>
            <p:extLst>
              <p:ext uri="{D42A27DB-BD31-4B8C-83A1-F6EECF244321}">
                <p14:modId xmlns:p14="http://schemas.microsoft.com/office/powerpoint/2010/main" val="1011487972"/>
              </p:ext>
            </p:extLst>
          </p:nvPr>
        </p:nvGraphicFramePr>
        <p:xfrm>
          <a:off x="215261" y="2156509"/>
          <a:ext cx="10221829" cy="4319474"/>
        </p:xfrm>
        <a:graphic>
          <a:graphicData uri="http://schemas.openxmlformats.org/drawingml/2006/table">
            <a:tbl>
              <a:tblPr firstRow="1" firstCol="1" bandRow="1"/>
              <a:tblGrid>
                <a:gridCol w="7443535">
                  <a:extLst>
                    <a:ext uri="{9D8B030D-6E8A-4147-A177-3AD203B41FA5}">
                      <a16:colId xmlns:a16="http://schemas.microsoft.com/office/drawing/2014/main" val="3326373959"/>
                    </a:ext>
                  </a:extLst>
                </a:gridCol>
                <a:gridCol w="1390169">
                  <a:extLst>
                    <a:ext uri="{9D8B030D-6E8A-4147-A177-3AD203B41FA5}">
                      <a16:colId xmlns:a16="http://schemas.microsoft.com/office/drawing/2014/main" val="120760235"/>
                    </a:ext>
                  </a:extLst>
                </a:gridCol>
                <a:gridCol w="1388125">
                  <a:extLst>
                    <a:ext uri="{9D8B030D-6E8A-4147-A177-3AD203B41FA5}">
                      <a16:colId xmlns:a16="http://schemas.microsoft.com/office/drawing/2014/main" val="851522523"/>
                    </a:ext>
                  </a:extLst>
                </a:gridCol>
              </a:tblGrid>
              <a:tr h="292612">
                <a:tc>
                  <a:txBody>
                    <a:bodyPr/>
                    <a:lstStyle/>
                    <a:p>
                      <a:pPr>
                        <a:lnSpc>
                          <a:spcPct val="100000"/>
                        </a:lnSpc>
                        <a:spcAft>
                          <a:spcPts val="800"/>
                        </a:spcAft>
                        <a:buNone/>
                      </a:pPr>
                      <a:r>
                        <a:rPr lang="en-AU" sz="1000" b="1" kern="100">
                          <a:solidFill>
                            <a:srgbClr val="002060"/>
                          </a:solidFill>
                          <a:effectLst/>
                          <a:latin typeface="Roboto" panose="02000000000000000000" pitchFamily="2" charset="0"/>
                          <a:ea typeface="Aptos" panose="020B0004020202020204" pitchFamily="34" charset="0"/>
                          <a:cs typeface="Times New Roman" panose="02020603050405020304" pitchFamily="18" charset="0"/>
                        </a:rPr>
                        <a:t>CARE MANAGEMENT AND HEALTH ASSESSMENT SERVICES</a:t>
                      </a:r>
                      <a:endParaRPr lang="en-AU" sz="1000" kern="100">
                        <a:solidFill>
                          <a:srgbClr val="595959"/>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AE9F7"/>
                    </a:solidFill>
                  </a:tcPr>
                </a:tc>
                <a:tc>
                  <a:txBody>
                    <a:bodyPr/>
                    <a:lstStyle/>
                    <a:p>
                      <a:pPr algn="ctr">
                        <a:lnSpc>
                          <a:spcPct val="100000"/>
                        </a:lnSpc>
                        <a:spcAft>
                          <a:spcPts val="800"/>
                        </a:spcAft>
                        <a:buNone/>
                      </a:pPr>
                      <a:r>
                        <a:rPr lang="en-AU" sz="1000" b="1" kern="100">
                          <a:solidFill>
                            <a:srgbClr val="002060"/>
                          </a:solidFill>
                          <a:effectLst/>
                          <a:latin typeface="Roboto"/>
                          <a:ea typeface="Aptos" panose="020B0004020202020204" pitchFamily="34" charset="0"/>
                          <a:cs typeface="Times New Roman"/>
                        </a:rPr>
                        <a:t>Face to Face</a:t>
                      </a:r>
                      <a:endParaRPr lang="en-AU" sz="1000" kern="100">
                        <a:solidFill>
                          <a:srgbClr val="595959"/>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AE9F7"/>
                    </a:solidFill>
                  </a:tcPr>
                </a:tc>
                <a:tc>
                  <a:txBody>
                    <a:bodyPr/>
                    <a:lstStyle/>
                    <a:p>
                      <a:pPr algn="ctr">
                        <a:lnSpc>
                          <a:spcPct val="100000"/>
                        </a:lnSpc>
                        <a:spcAft>
                          <a:spcPts val="800"/>
                        </a:spcAft>
                        <a:buNone/>
                      </a:pPr>
                      <a:r>
                        <a:rPr lang="en-AU" sz="1000" b="1" kern="100">
                          <a:solidFill>
                            <a:srgbClr val="002060"/>
                          </a:solidFill>
                          <a:effectLst/>
                          <a:latin typeface="Roboto" panose="02000000000000000000" pitchFamily="2" charset="0"/>
                          <a:ea typeface="Aptos" panose="020B0004020202020204" pitchFamily="34" charset="0"/>
                          <a:cs typeface="Times New Roman" panose="02020603050405020304" pitchFamily="18" charset="0"/>
                        </a:rPr>
                        <a:t>Telehealth</a:t>
                      </a:r>
                      <a:endParaRPr lang="en-AU" sz="1000" kern="100">
                        <a:solidFill>
                          <a:srgbClr val="595959"/>
                        </a:solidFill>
                        <a:effectLst/>
                        <a:latin typeface="Roboto" panose="02000000000000000000" pitchFamily="2" charset="0"/>
                        <a:ea typeface="Aptos" panose="020B000402020202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DAE9F7"/>
                    </a:solidFill>
                  </a:tcPr>
                </a:tc>
                <a:extLst>
                  <a:ext uri="{0D108BD9-81ED-4DB2-BD59-A6C34878D82A}">
                    <a16:rowId xmlns:a16="http://schemas.microsoft.com/office/drawing/2014/main" val="1334536207"/>
                  </a:ext>
                </a:extLst>
              </a:tr>
              <a:tr h="223155">
                <a:tc>
                  <a:txBody>
                    <a:bodyPr/>
                    <a:lstStyle/>
                    <a:p>
                      <a:pPr>
                        <a:lnSpc>
                          <a:spcPct val="100000"/>
                        </a:lnSpc>
                        <a:spcAft>
                          <a:spcPts val="800"/>
                        </a:spcAft>
                        <a:buNone/>
                      </a:pPr>
                      <a:r>
                        <a:rPr lang="en-AU" sz="1000" b="1" kern="100">
                          <a:solidFill>
                            <a:schemeClr val="tx1"/>
                          </a:solidFill>
                          <a:effectLst/>
                          <a:latin typeface="Roboto"/>
                          <a:ea typeface="Aptos" panose="020B0004020202020204" pitchFamily="34" charset="0"/>
                          <a:cs typeface="Times New Roman"/>
                        </a:rPr>
                        <a:t>GP chronic condition management plan** </a:t>
                      </a:r>
                      <a:r>
                        <a:rPr lang="en-AU" sz="800" kern="100">
                          <a:solidFill>
                            <a:schemeClr val="tx1"/>
                          </a:solidFill>
                          <a:effectLst/>
                          <a:latin typeface="Roboto"/>
                          <a:ea typeface="Aptos" panose="020B0004020202020204" pitchFamily="34" charset="0"/>
                          <a:cs typeface="Times New Roman"/>
                        </a:rPr>
                        <a:t>(Initial plan, then only if clinically neccesary)</a:t>
                      </a:r>
                      <a:r>
                        <a:rPr lang="en-AU" sz="800" b="1" kern="100">
                          <a:solidFill>
                            <a:schemeClr val="tx1"/>
                          </a:solidFill>
                          <a:effectLst/>
                          <a:latin typeface="Roboto"/>
                          <a:ea typeface="Aptos" panose="020B0004020202020204" pitchFamily="34" charset="0"/>
                          <a:cs typeface="Times New Roman"/>
                        </a:rPr>
                        <a:t> </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800"/>
                        </a:spcAft>
                        <a:buNone/>
                      </a:pPr>
                      <a:r>
                        <a:rPr lang="en-AU" sz="1000" b="1" kern="100" dirty="0">
                          <a:solidFill>
                            <a:srgbClr val="4F81BD"/>
                          </a:solidFill>
                          <a:effectLst/>
                          <a:latin typeface="Roboto"/>
                          <a:ea typeface="Aptos" panose="020B0004020202020204" pitchFamily="34" charset="0"/>
                          <a:cs typeface="Times New Roman"/>
                          <a:hlinkClick r:id="rId19">
                            <a:extLst>
                              <a:ext uri="{A12FA001-AC4F-418D-AE19-62706E023703}">
                                <ahyp:hlinkClr xmlns:ahyp="http://schemas.microsoft.com/office/drawing/2018/hyperlinkcolor" val="tx"/>
                              </a:ext>
                            </a:extLst>
                          </a:hlinkClick>
                        </a:rPr>
                        <a:t>965</a:t>
                      </a:r>
                      <a:r>
                        <a:rPr lang="en-AU" sz="1000" kern="100" dirty="0">
                          <a:solidFill>
                            <a:schemeClr val="tx1"/>
                          </a:solidFill>
                          <a:effectLst/>
                          <a:latin typeface="Roboto"/>
                          <a:ea typeface="Aptos" panose="020B0004020202020204" pitchFamily="34" charset="0"/>
                          <a:cs typeface="Times New Roman"/>
                        </a:rPr>
                        <a:t>†</a:t>
                      </a: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800"/>
                        </a:spcAft>
                        <a:buNone/>
                      </a:pPr>
                      <a:r>
                        <a:rPr lang="en-AU" sz="1000" b="1" kern="100" dirty="0">
                          <a:solidFill>
                            <a:srgbClr val="4F81BD"/>
                          </a:solidFill>
                          <a:effectLst/>
                          <a:latin typeface="Roboto"/>
                          <a:ea typeface="Aptos" panose="020B0004020202020204" pitchFamily="34" charset="0"/>
                          <a:cs typeface="Times New Roman"/>
                          <a:hlinkClick r:id="rId20">
                            <a:extLst>
                              <a:ext uri="{A12FA001-AC4F-418D-AE19-62706E023703}">
                                <ahyp:hlinkClr xmlns:ahyp="http://schemas.microsoft.com/office/drawing/2018/hyperlinkcolor" val="tx"/>
                              </a:ext>
                            </a:extLst>
                          </a:hlinkClick>
                        </a:rPr>
                        <a:t>92029</a:t>
                      </a:r>
                      <a:r>
                        <a:rPr lang="en-AU" sz="1000" kern="100" dirty="0">
                          <a:solidFill>
                            <a:schemeClr val="tx1"/>
                          </a:solidFill>
                          <a:effectLst/>
                          <a:latin typeface="Roboto"/>
                          <a:ea typeface="Aptos" panose="020B0004020202020204" pitchFamily="34" charset="0"/>
                          <a:cs typeface="Times New Roman"/>
                        </a:rPr>
                        <a:t>†</a:t>
                      </a: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272127280"/>
                  </a:ext>
                </a:extLst>
              </a:tr>
              <a:tr h="223155">
                <a:tc>
                  <a:txBody>
                    <a:bodyPr/>
                    <a:lstStyle/>
                    <a:p>
                      <a:pPr>
                        <a:lnSpc>
                          <a:spcPct val="100000"/>
                        </a:lnSpc>
                        <a:spcAft>
                          <a:spcPts val="800"/>
                        </a:spcAft>
                        <a:buNone/>
                      </a:pPr>
                      <a:r>
                        <a:rPr lang="en-AU" sz="1000" b="1" kern="100">
                          <a:solidFill>
                            <a:schemeClr val="tx1"/>
                          </a:solidFill>
                          <a:effectLst/>
                          <a:latin typeface="Roboto"/>
                          <a:ea typeface="Aptos" panose="020B0004020202020204" pitchFamily="34" charset="0"/>
                          <a:cs typeface="Times New Roman"/>
                        </a:rPr>
                        <a:t>GP chronic condition management plan Review** </a:t>
                      </a:r>
                      <a:r>
                        <a:rPr lang="en-AU" sz="800" kern="100">
                          <a:solidFill>
                            <a:schemeClr val="tx1"/>
                          </a:solidFill>
                          <a:effectLst/>
                          <a:latin typeface="Roboto"/>
                          <a:ea typeface="Aptos" panose="020B0004020202020204" pitchFamily="34" charset="0"/>
                          <a:cs typeface="Times New Roman"/>
                        </a:rPr>
                        <a:t>(EVERY 3 MONTHS if clinically relevant)</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800"/>
                        </a:spcAft>
                        <a:buNone/>
                      </a:pPr>
                      <a:r>
                        <a:rPr lang="en-AU" sz="1000" b="1" kern="100" dirty="0">
                          <a:solidFill>
                            <a:srgbClr val="4F81BD"/>
                          </a:solidFill>
                          <a:effectLst/>
                          <a:latin typeface="Roboto"/>
                          <a:ea typeface="Aptos" panose="020B0004020202020204" pitchFamily="34" charset="0"/>
                          <a:cs typeface="Times New Roman"/>
                          <a:hlinkClick r:id="rId21">
                            <a:extLst>
                              <a:ext uri="{A12FA001-AC4F-418D-AE19-62706E023703}">
                                <ahyp:hlinkClr xmlns:ahyp="http://schemas.microsoft.com/office/drawing/2018/hyperlinkcolor" val="tx"/>
                              </a:ext>
                            </a:extLst>
                          </a:hlinkClick>
                        </a:rPr>
                        <a:t>967</a:t>
                      </a:r>
                      <a:r>
                        <a:rPr lang="en-AU" sz="1000" kern="100" dirty="0">
                          <a:solidFill>
                            <a:schemeClr val="tx1"/>
                          </a:solidFill>
                          <a:effectLst/>
                          <a:latin typeface="Roboto"/>
                          <a:ea typeface="Aptos" panose="020B0004020202020204" pitchFamily="34" charset="0"/>
                          <a:cs typeface="Times New Roman"/>
                        </a:rPr>
                        <a:t>†</a:t>
                      </a: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800"/>
                        </a:spcAft>
                        <a:buNone/>
                      </a:pPr>
                      <a:r>
                        <a:rPr lang="en-AU" sz="1000" b="1" kern="100" dirty="0">
                          <a:solidFill>
                            <a:srgbClr val="4F81BD"/>
                          </a:solidFill>
                          <a:effectLst/>
                          <a:latin typeface="Roboto"/>
                          <a:ea typeface="Aptos" panose="020B0004020202020204" pitchFamily="34" charset="0"/>
                          <a:cs typeface="Times New Roman"/>
                          <a:hlinkClick r:id="rId22">
                            <a:extLst>
                              <a:ext uri="{A12FA001-AC4F-418D-AE19-62706E023703}">
                                <ahyp:hlinkClr xmlns:ahyp="http://schemas.microsoft.com/office/drawing/2018/hyperlinkcolor" val="tx"/>
                              </a:ext>
                            </a:extLst>
                          </a:hlinkClick>
                        </a:rPr>
                        <a:t>92030</a:t>
                      </a:r>
                      <a:r>
                        <a:rPr lang="en-AU" sz="1000" kern="100" dirty="0">
                          <a:solidFill>
                            <a:schemeClr val="tx1"/>
                          </a:solidFill>
                          <a:effectLst/>
                          <a:latin typeface="Roboto"/>
                          <a:ea typeface="Aptos" panose="020B0004020202020204" pitchFamily="34" charset="0"/>
                          <a:cs typeface="Times New Roman"/>
                        </a:rPr>
                        <a:t>†</a:t>
                      </a: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353283238"/>
                  </a:ext>
                </a:extLst>
              </a:tr>
              <a:tr h="446309">
                <a:tc>
                  <a:txBody>
                    <a:bodyPr/>
                    <a:lstStyle/>
                    <a:p>
                      <a:pPr>
                        <a:lnSpc>
                          <a:spcPct val="100000"/>
                        </a:lnSpc>
                        <a:spcAft>
                          <a:spcPts val="600"/>
                        </a:spcAft>
                        <a:buNone/>
                      </a:pPr>
                      <a:r>
                        <a:rPr lang="en-AU" sz="1000" b="1" kern="100" dirty="0">
                          <a:solidFill>
                            <a:schemeClr val="tx1"/>
                          </a:solidFill>
                          <a:effectLst/>
                          <a:latin typeface="Roboto"/>
                          <a:ea typeface="Aptos" panose="020B0004020202020204" pitchFamily="34" charset="0"/>
                          <a:cs typeface="Times New Roman"/>
                        </a:rPr>
                        <a:t>Practice Nurse /Aboriginal Health Practitioner follow-up services for a patient with a GPCCMP  </a:t>
                      </a:r>
                      <a:r>
                        <a:rPr lang="en-AU" sz="800" kern="100" dirty="0">
                          <a:solidFill>
                            <a:schemeClr val="tx1"/>
                          </a:solidFill>
                          <a:effectLst/>
                          <a:latin typeface="Roboto"/>
                          <a:ea typeface="Aptos" panose="020B0004020202020204" pitchFamily="34" charset="0"/>
                          <a:cs typeface="Times New Roman"/>
                        </a:rPr>
                        <a:t>(5 PER YEAR)</a:t>
                      </a:r>
                      <a:endParaRPr lang="en-AU" sz="1000" kern="100" dirty="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600"/>
                        </a:spcAft>
                        <a:buNone/>
                      </a:pPr>
                      <a:r>
                        <a:rPr lang="en-AU" sz="1000" b="1" u="sng" kern="100" dirty="0">
                          <a:solidFill>
                            <a:schemeClr val="accent1"/>
                          </a:solidFill>
                          <a:effectLst/>
                          <a:latin typeface="Roboto"/>
                          <a:ea typeface="Aptos" panose="020B0004020202020204" pitchFamily="34" charset="0"/>
                          <a:cs typeface="Times New Roman"/>
                          <a:hlinkClick r:id="rId23">
                            <a:extLst>
                              <a:ext uri="{A12FA001-AC4F-418D-AE19-62706E023703}">
                                <ahyp:hlinkClr xmlns:ahyp="http://schemas.microsoft.com/office/drawing/2018/hyperlinkcolor" val="tx"/>
                              </a:ext>
                            </a:extLst>
                          </a:hlinkClick>
                        </a:rPr>
                        <a:t>10997</a:t>
                      </a:r>
                      <a:endParaRPr lang="en-AU" sz="1000" kern="100" dirty="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600"/>
                        </a:spcAft>
                        <a:buNone/>
                      </a:pPr>
                      <a:r>
                        <a:rPr lang="en-AU" sz="1000" b="1" kern="100">
                          <a:solidFill>
                            <a:srgbClr val="595959"/>
                          </a:solidFill>
                          <a:effectLst/>
                          <a:latin typeface="Roboto"/>
                          <a:ea typeface="Aptos" panose="020B0004020202020204" pitchFamily="34" charset="0"/>
                          <a:cs typeface="Times New Roman"/>
                        </a:rPr>
                        <a:t>Phone </a:t>
                      </a:r>
                      <a:r>
                        <a:rPr lang="en-AU" sz="1000" b="1" u="sng" kern="100">
                          <a:solidFill>
                            <a:schemeClr val="accent1"/>
                          </a:solidFill>
                          <a:effectLst/>
                          <a:latin typeface="Roboto"/>
                          <a:ea typeface="Aptos" panose="020B0004020202020204" pitchFamily="34" charset="0"/>
                          <a:cs typeface="Times New Roman"/>
                          <a:hlinkClick r:id="rId24">
                            <a:extLst>
                              <a:ext uri="{A12FA001-AC4F-418D-AE19-62706E023703}">
                                <ahyp:hlinkClr xmlns:ahyp="http://schemas.microsoft.com/office/drawing/2018/hyperlinkcolor" val="tx"/>
                              </a:ext>
                            </a:extLst>
                          </a:hlinkClick>
                        </a:rPr>
                        <a:t>93203</a:t>
                      </a:r>
                      <a:endParaRPr lang="en-AU" sz="1000" kern="100">
                        <a:solidFill>
                          <a:schemeClr val="accent1"/>
                        </a:solidFill>
                        <a:effectLst/>
                        <a:latin typeface="Roboto"/>
                        <a:ea typeface="Aptos" panose="020B0004020202020204" pitchFamily="34" charset="0"/>
                        <a:cs typeface="Times New Roman"/>
                      </a:endParaRPr>
                    </a:p>
                    <a:p>
                      <a:pPr algn="ctr">
                        <a:lnSpc>
                          <a:spcPct val="100000"/>
                        </a:lnSpc>
                        <a:spcAft>
                          <a:spcPts val="600"/>
                        </a:spcAft>
                        <a:buNone/>
                      </a:pPr>
                      <a:r>
                        <a:rPr lang="en-AU" sz="1000" b="1" kern="100">
                          <a:solidFill>
                            <a:srgbClr val="595959"/>
                          </a:solidFill>
                          <a:effectLst/>
                          <a:latin typeface="Roboto"/>
                          <a:ea typeface="Aptos" panose="020B0004020202020204" pitchFamily="34" charset="0"/>
                          <a:cs typeface="Times New Roman"/>
                        </a:rPr>
                        <a:t>Video </a:t>
                      </a:r>
                      <a:r>
                        <a:rPr lang="en-AU" sz="1000" b="1" u="sng" kern="100">
                          <a:solidFill>
                            <a:schemeClr val="accent1"/>
                          </a:solidFill>
                          <a:effectLst/>
                          <a:latin typeface="Roboto"/>
                          <a:ea typeface="Aptos" panose="020B0004020202020204" pitchFamily="34" charset="0"/>
                          <a:cs typeface="Times New Roman"/>
                          <a:hlinkClick r:id="rId25">
                            <a:extLst>
                              <a:ext uri="{A12FA001-AC4F-418D-AE19-62706E023703}">
                                <ahyp:hlinkClr xmlns:ahyp="http://schemas.microsoft.com/office/drawing/2018/hyperlinkcolor" val="tx"/>
                              </a:ext>
                            </a:extLst>
                          </a:hlinkClick>
                        </a:rPr>
                        <a:t>93201</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819250228"/>
                  </a:ext>
                </a:extLst>
              </a:tr>
              <a:tr h="446309">
                <a:tc>
                  <a:txBody>
                    <a:bodyPr/>
                    <a:lstStyle/>
                    <a:p>
                      <a:pPr>
                        <a:lnSpc>
                          <a:spcPct val="100000"/>
                        </a:lnSpc>
                        <a:spcAft>
                          <a:spcPts val="600"/>
                        </a:spcAft>
                        <a:buNone/>
                      </a:pPr>
                      <a:r>
                        <a:rPr lang="en-AU" sz="1000" b="1" kern="100">
                          <a:solidFill>
                            <a:schemeClr val="tx1"/>
                          </a:solidFill>
                          <a:effectLst/>
                          <a:latin typeface="Roboto"/>
                          <a:ea typeface="Aptos" panose="020B0004020202020204" pitchFamily="34" charset="0"/>
                          <a:cs typeface="Times New Roman"/>
                        </a:rPr>
                        <a:t>Practice Nurse/Aboriginal Health Practitioner follow-up services for Aboriginal and Torres Strait Islander patients</a:t>
                      </a:r>
                      <a:r>
                        <a:rPr lang="en-AU" sz="1000" b="0" kern="100">
                          <a:solidFill>
                            <a:schemeClr val="tx1"/>
                          </a:solidFill>
                          <a:effectLst/>
                          <a:latin typeface="Roboto"/>
                          <a:ea typeface="Aptos" panose="020B0004020202020204" pitchFamily="34" charset="0"/>
                          <a:cs typeface="Times New Roman"/>
                        </a:rPr>
                        <a:t> </a:t>
                      </a:r>
                      <a:r>
                        <a:rPr lang="en-AU" sz="900" b="0" kern="100">
                          <a:solidFill>
                            <a:schemeClr val="tx1"/>
                          </a:solidFill>
                          <a:effectLst/>
                          <a:latin typeface="Roboto"/>
                          <a:ea typeface="Aptos" panose="020B0004020202020204" pitchFamily="34" charset="0"/>
                          <a:cs typeface="Times New Roman"/>
                        </a:rPr>
                        <a:t>(only available to patients with a 715-health assessment</a:t>
                      </a:r>
                      <a:r>
                        <a:rPr lang="en-AU" sz="900" b="1" kern="100">
                          <a:solidFill>
                            <a:schemeClr val="tx1"/>
                          </a:solidFill>
                          <a:effectLst/>
                          <a:latin typeface="Roboto"/>
                          <a:ea typeface="Aptos" panose="020B0004020202020204" pitchFamily="34" charset="0"/>
                          <a:cs typeface="Times New Roman"/>
                        </a:rPr>
                        <a:t>)    </a:t>
                      </a:r>
                      <a:r>
                        <a:rPr lang="en-AU" sz="800" kern="100">
                          <a:solidFill>
                            <a:schemeClr val="tx1"/>
                          </a:solidFill>
                          <a:effectLst/>
                          <a:latin typeface="Roboto"/>
                          <a:ea typeface="Aptos" panose="020B0004020202020204" pitchFamily="34" charset="0"/>
                          <a:cs typeface="Times New Roman"/>
                        </a:rPr>
                        <a:t>(10 PER YEAR)</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600"/>
                        </a:spcAft>
                        <a:buNone/>
                      </a:pPr>
                      <a:r>
                        <a:rPr lang="en-AU" sz="1000" b="1" u="sng" kern="100">
                          <a:solidFill>
                            <a:schemeClr val="accent1"/>
                          </a:solidFill>
                          <a:effectLst/>
                          <a:latin typeface="Roboto"/>
                          <a:ea typeface="Aptos" panose="020B0004020202020204" pitchFamily="34" charset="0"/>
                          <a:cs typeface="Times New Roman"/>
                          <a:hlinkClick r:id="rId26">
                            <a:extLst>
                              <a:ext uri="{A12FA001-AC4F-418D-AE19-62706E023703}">
                                <ahyp:hlinkClr xmlns:ahyp="http://schemas.microsoft.com/office/drawing/2018/hyperlinkcolor" val="tx"/>
                              </a:ext>
                            </a:extLst>
                          </a:hlinkClick>
                        </a:rPr>
                        <a:t>10987</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600"/>
                        </a:spcAft>
                        <a:buNone/>
                      </a:pPr>
                      <a:r>
                        <a:rPr lang="en-AU" sz="1000" b="1" kern="100">
                          <a:solidFill>
                            <a:srgbClr val="595959"/>
                          </a:solidFill>
                          <a:effectLst/>
                          <a:latin typeface="Roboto"/>
                          <a:ea typeface="Aptos" panose="020B0004020202020204" pitchFamily="34" charset="0"/>
                          <a:cs typeface="Times New Roman"/>
                        </a:rPr>
                        <a:t>Phone </a:t>
                      </a:r>
                      <a:r>
                        <a:rPr lang="en-AU" sz="1000" b="1" u="sng" kern="100">
                          <a:solidFill>
                            <a:schemeClr val="accent1"/>
                          </a:solidFill>
                          <a:effectLst/>
                          <a:latin typeface="Roboto"/>
                          <a:ea typeface="Aptos" panose="020B0004020202020204" pitchFamily="34" charset="0"/>
                          <a:cs typeface="Times New Roman"/>
                          <a:hlinkClick r:id="rId27">
                            <a:extLst>
                              <a:ext uri="{A12FA001-AC4F-418D-AE19-62706E023703}">
                                <ahyp:hlinkClr xmlns:ahyp="http://schemas.microsoft.com/office/drawing/2018/hyperlinkcolor" val="tx"/>
                              </a:ext>
                            </a:extLst>
                          </a:hlinkClick>
                        </a:rPr>
                        <a:t>93202</a:t>
                      </a:r>
                      <a:endParaRPr lang="en-AU" sz="1000" kern="100">
                        <a:solidFill>
                          <a:schemeClr val="accent1"/>
                        </a:solidFill>
                        <a:effectLst/>
                        <a:latin typeface="Roboto"/>
                        <a:ea typeface="Aptos" panose="020B0004020202020204" pitchFamily="34" charset="0"/>
                        <a:cs typeface="Times New Roman"/>
                      </a:endParaRPr>
                    </a:p>
                    <a:p>
                      <a:pPr algn="ctr">
                        <a:lnSpc>
                          <a:spcPct val="100000"/>
                        </a:lnSpc>
                        <a:spcAft>
                          <a:spcPts val="600"/>
                        </a:spcAft>
                        <a:buNone/>
                      </a:pPr>
                      <a:r>
                        <a:rPr lang="en-AU" sz="1000" b="1" kern="100">
                          <a:solidFill>
                            <a:srgbClr val="595959"/>
                          </a:solidFill>
                          <a:effectLst/>
                          <a:latin typeface="Roboto"/>
                          <a:ea typeface="Aptos" panose="020B0004020202020204" pitchFamily="34" charset="0"/>
                          <a:cs typeface="Times New Roman"/>
                        </a:rPr>
                        <a:t>Video </a:t>
                      </a:r>
                      <a:r>
                        <a:rPr lang="en-AU" sz="1000" b="1" u="sng" kern="100">
                          <a:solidFill>
                            <a:schemeClr val="accent1"/>
                          </a:solidFill>
                          <a:effectLst/>
                          <a:latin typeface="Roboto"/>
                          <a:ea typeface="Aptos" panose="020B0004020202020204" pitchFamily="34" charset="0"/>
                          <a:cs typeface="Times New Roman"/>
                          <a:hlinkClick r:id="rId28">
                            <a:extLst>
                              <a:ext uri="{A12FA001-AC4F-418D-AE19-62706E023703}">
                                <ahyp:hlinkClr xmlns:ahyp="http://schemas.microsoft.com/office/drawing/2018/hyperlinkcolor" val="tx"/>
                              </a:ext>
                            </a:extLst>
                          </a:hlinkClick>
                        </a:rPr>
                        <a:t>93200</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556059336"/>
                  </a:ext>
                </a:extLst>
              </a:tr>
              <a:tr h="223155">
                <a:tc>
                  <a:txBody>
                    <a:bodyPr/>
                    <a:lstStyle/>
                    <a:p>
                      <a:pPr>
                        <a:lnSpc>
                          <a:spcPct val="100000"/>
                        </a:lnSpc>
                        <a:spcAft>
                          <a:spcPts val="800"/>
                        </a:spcAft>
                        <a:buNone/>
                      </a:pPr>
                      <a:r>
                        <a:rPr lang="en-AU" sz="1000" b="1" kern="100">
                          <a:solidFill>
                            <a:schemeClr val="tx1"/>
                          </a:solidFill>
                          <a:effectLst/>
                          <a:latin typeface="Roboto"/>
                          <a:ea typeface="Aptos" panose="020B0004020202020204" pitchFamily="34" charset="0"/>
                          <a:cs typeface="Times New Roman"/>
                        </a:rPr>
                        <a:t>Domiciliary Medication Management Review (DMMR) </a:t>
                      </a:r>
                      <a:r>
                        <a:rPr lang="en-AU" sz="800" kern="100">
                          <a:solidFill>
                            <a:schemeClr val="tx1"/>
                          </a:solidFill>
                          <a:effectLst/>
                          <a:latin typeface="Roboto"/>
                          <a:ea typeface="Aptos" panose="020B0004020202020204" pitchFamily="34" charset="0"/>
                          <a:cs typeface="Times New Roman"/>
                        </a:rPr>
                        <a:t>(ANNUALLY)</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800"/>
                        </a:spcAft>
                        <a:buNone/>
                      </a:pPr>
                      <a:r>
                        <a:rPr lang="en-AU" sz="1000" b="1" u="sng" kern="100">
                          <a:solidFill>
                            <a:schemeClr val="accent1"/>
                          </a:solidFill>
                          <a:effectLst/>
                          <a:latin typeface="Roboto"/>
                          <a:ea typeface="Aptos" panose="020B0004020202020204" pitchFamily="34" charset="0"/>
                          <a:cs typeface="Times New Roman"/>
                          <a:hlinkClick r:id="rId29">
                            <a:extLst>
                              <a:ext uri="{A12FA001-AC4F-418D-AE19-62706E023703}">
                                <ahyp:hlinkClr xmlns:ahyp="http://schemas.microsoft.com/office/drawing/2018/hyperlinkcolor" val="tx"/>
                              </a:ext>
                            </a:extLst>
                          </a:hlinkClick>
                        </a:rPr>
                        <a:t>900</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800"/>
                        </a:spcAft>
                        <a:buNone/>
                      </a:pPr>
                      <a:endParaRPr lang="en-AU" sz="1000" kern="100">
                        <a:solidFill>
                          <a:srgbClr val="595959"/>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172635044"/>
                  </a:ext>
                </a:extLst>
              </a:tr>
              <a:tr h="223155">
                <a:tc>
                  <a:txBody>
                    <a:bodyPr/>
                    <a:lstStyle/>
                    <a:p>
                      <a:pPr>
                        <a:lnSpc>
                          <a:spcPct val="100000"/>
                        </a:lnSpc>
                        <a:spcAft>
                          <a:spcPts val="800"/>
                        </a:spcAft>
                        <a:buNone/>
                      </a:pPr>
                      <a:r>
                        <a:rPr lang="en-AU" sz="1000" b="1" kern="100">
                          <a:solidFill>
                            <a:schemeClr val="tx1"/>
                          </a:solidFill>
                          <a:effectLst/>
                          <a:latin typeface="Roboto"/>
                          <a:ea typeface="Aptos" panose="020B0004020202020204" pitchFamily="34" charset="0"/>
                          <a:cs typeface="Times New Roman"/>
                        </a:rPr>
                        <a:t>GP contribution to multidisciplinary plan – Community </a:t>
                      </a:r>
                      <a:r>
                        <a:rPr lang="en-AU" sz="800" kern="100">
                          <a:solidFill>
                            <a:schemeClr val="tx1"/>
                          </a:solidFill>
                          <a:effectLst/>
                          <a:latin typeface="Roboto"/>
                          <a:ea typeface="Aptos" panose="020B0004020202020204" pitchFamily="34" charset="0"/>
                          <a:cs typeface="Times New Roman"/>
                        </a:rPr>
                        <a:t>(EVERY 3 MONTHS)</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800"/>
                        </a:spcAft>
                        <a:buNone/>
                      </a:pPr>
                      <a:r>
                        <a:rPr lang="en-AU" sz="1000" b="1" u="sng" kern="100">
                          <a:solidFill>
                            <a:schemeClr val="accent1"/>
                          </a:solidFill>
                          <a:effectLst/>
                          <a:latin typeface="Roboto"/>
                          <a:ea typeface="Aptos" panose="020B0004020202020204" pitchFamily="34" charset="0"/>
                          <a:cs typeface="Times New Roman"/>
                          <a:hlinkClick r:id="rId30">
                            <a:extLst>
                              <a:ext uri="{A12FA001-AC4F-418D-AE19-62706E023703}">
                                <ahyp:hlinkClr xmlns:ahyp="http://schemas.microsoft.com/office/drawing/2018/hyperlinkcolor" val="tx"/>
                              </a:ext>
                            </a:extLst>
                          </a:hlinkClick>
                        </a:rPr>
                        <a:t>729</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800"/>
                        </a:spcAft>
                        <a:buNone/>
                      </a:pPr>
                      <a:r>
                        <a:rPr lang="en-AU" sz="1000" b="1" u="sng" kern="100">
                          <a:solidFill>
                            <a:schemeClr val="accent1"/>
                          </a:solidFill>
                          <a:effectLst/>
                          <a:latin typeface="Roboto"/>
                          <a:ea typeface="Aptos" panose="020B0004020202020204" pitchFamily="34" charset="0"/>
                          <a:cs typeface="Times New Roman"/>
                          <a:hlinkClick r:id="rId31">
                            <a:extLst>
                              <a:ext uri="{A12FA001-AC4F-418D-AE19-62706E023703}">
                                <ahyp:hlinkClr xmlns:ahyp="http://schemas.microsoft.com/office/drawing/2018/hyperlinkcolor" val="tx"/>
                              </a:ext>
                            </a:extLst>
                          </a:hlinkClick>
                        </a:rPr>
                        <a:t>92026</a:t>
                      </a:r>
                      <a:r>
                        <a:rPr lang="en-AU" sz="1000" b="1" u="sng" kern="100">
                          <a:solidFill>
                            <a:schemeClr val="accent1"/>
                          </a:solidFill>
                          <a:effectLst/>
                          <a:latin typeface="Roboto"/>
                          <a:ea typeface="Aptos" panose="020B0004020202020204" pitchFamily="34" charset="0"/>
                          <a:cs typeface="Times New Roman"/>
                        </a:rPr>
                        <a:t>*</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940030390"/>
                  </a:ext>
                </a:extLst>
              </a:tr>
              <a:tr h="223155">
                <a:tc>
                  <a:txBody>
                    <a:bodyPr/>
                    <a:lstStyle/>
                    <a:p>
                      <a:pPr>
                        <a:lnSpc>
                          <a:spcPct val="100000"/>
                        </a:lnSpc>
                        <a:spcAft>
                          <a:spcPts val="800"/>
                        </a:spcAft>
                        <a:buNone/>
                      </a:pPr>
                      <a:r>
                        <a:rPr lang="en-AU" sz="1000" b="1" kern="100">
                          <a:solidFill>
                            <a:schemeClr val="tx1"/>
                          </a:solidFill>
                          <a:effectLst/>
                          <a:latin typeface="Roboto"/>
                          <a:ea typeface="Aptos" panose="020B0004020202020204" pitchFamily="34" charset="0"/>
                          <a:cs typeface="Times New Roman"/>
                        </a:rPr>
                        <a:t>GP contribution to multidisciplinary plan (MCP) – RACF </a:t>
                      </a:r>
                      <a:r>
                        <a:rPr lang="en-AU" sz="800" kern="100">
                          <a:solidFill>
                            <a:schemeClr val="tx1"/>
                          </a:solidFill>
                          <a:effectLst/>
                          <a:latin typeface="Roboto"/>
                          <a:ea typeface="Aptos" panose="020B0004020202020204" pitchFamily="34" charset="0"/>
                          <a:cs typeface="Times New Roman"/>
                        </a:rPr>
                        <a:t>(EVERY 3 MONTHS)</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800"/>
                        </a:spcAft>
                        <a:buNone/>
                      </a:pPr>
                      <a:r>
                        <a:rPr lang="en-AU" sz="1000" b="1" kern="100">
                          <a:solidFill>
                            <a:schemeClr val="accent1"/>
                          </a:solidFill>
                          <a:effectLst/>
                          <a:latin typeface="Roboto"/>
                          <a:ea typeface="Aptos" panose="020B0004020202020204" pitchFamily="34" charset="0"/>
                          <a:cs typeface="Times New Roman"/>
                        </a:rPr>
                        <a:t> </a:t>
                      </a:r>
                      <a:r>
                        <a:rPr lang="en-AU" sz="1000" b="1" u="sng" kern="100">
                          <a:solidFill>
                            <a:schemeClr val="accent1"/>
                          </a:solidFill>
                          <a:effectLst/>
                          <a:latin typeface="Roboto"/>
                          <a:ea typeface="Aptos" panose="020B0004020202020204" pitchFamily="34" charset="0"/>
                          <a:cs typeface="Times New Roman"/>
                          <a:hlinkClick r:id="rId32">
                            <a:extLst>
                              <a:ext uri="{A12FA001-AC4F-418D-AE19-62706E023703}">
                                <ahyp:hlinkClr xmlns:ahyp="http://schemas.microsoft.com/office/drawing/2018/hyperlinkcolor" val="tx"/>
                              </a:ext>
                            </a:extLst>
                          </a:hlinkClick>
                        </a:rPr>
                        <a:t>731</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0000"/>
                        </a:lnSpc>
                        <a:spcAft>
                          <a:spcPts val="800"/>
                        </a:spcAft>
                        <a:buNone/>
                      </a:pPr>
                      <a:r>
                        <a:rPr lang="en-AU" sz="1000" b="1" u="sng" kern="100">
                          <a:solidFill>
                            <a:schemeClr val="accent1"/>
                          </a:solidFill>
                          <a:effectLst/>
                          <a:latin typeface="Roboto"/>
                          <a:ea typeface="Aptos" panose="020B0004020202020204" pitchFamily="34" charset="0"/>
                          <a:cs typeface="Times New Roman"/>
                          <a:hlinkClick r:id="rId33">
                            <a:extLst>
                              <a:ext uri="{A12FA001-AC4F-418D-AE19-62706E023703}">
                                <ahyp:hlinkClr xmlns:ahyp="http://schemas.microsoft.com/office/drawing/2018/hyperlinkcolor" val="tx"/>
                              </a:ext>
                            </a:extLst>
                          </a:hlinkClick>
                        </a:rPr>
                        <a:t>92027</a:t>
                      </a:r>
                      <a:r>
                        <a:rPr lang="en-AU" sz="1000" b="1" u="sng" kern="100">
                          <a:solidFill>
                            <a:schemeClr val="accent1"/>
                          </a:solidFill>
                          <a:effectLst/>
                          <a:latin typeface="Roboto"/>
                          <a:ea typeface="Aptos" panose="020B0004020202020204" pitchFamily="34" charset="0"/>
                          <a:cs typeface="Times New Roman"/>
                        </a:rPr>
                        <a:t>*</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2585215622"/>
                  </a:ext>
                </a:extLst>
              </a:tr>
              <a:tr h="223155">
                <a:tc>
                  <a:txBody>
                    <a:bodyPr/>
                    <a:lstStyle/>
                    <a:p>
                      <a:pPr>
                        <a:lnSpc>
                          <a:spcPct val="100000"/>
                        </a:lnSpc>
                        <a:spcAft>
                          <a:spcPts val="800"/>
                        </a:spcAft>
                        <a:buNone/>
                      </a:pPr>
                      <a:r>
                        <a:rPr lang="en-AU" sz="1000" b="1" kern="100">
                          <a:solidFill>
                            <a:schemeClr val="tx1"/>
                          </a:solidFill>
                          <a:effectLst/>
                          <a:latin typeface="Roboto"/>
                          <a:ea typeface="Aptos" panose="020B0004020202020204" pitchFamily="34" charset="0"/>
                          <a:cs typeface="Times New Roman"/>
                        </a:rPr>
                        <a:t>Residential Medication Management Review (RMMR) </a:t>
                      </a:r>
                      <a:r>
                        <a:rPr lang="en-AU" sz="800" kern="100">
                          <a:solidFill>
                            <a:schemeClr val="tx1"/>
                          </a:solidFill>
                          <a:effectLst/>
                          <a:latin typeface="Roboto"/>
                          <a:ea typeface="Aptos" panose="020B0004020202020204" pitchFamily="34" charset="0"/>
                          <a:cs typeface="Times New Roman"/>
                        </a:rPr>
                        <a:t>(ANNUALLY)</a:t>
                      </a:r>
                      <a:endParaRPr lang="en-AU" sz="1000" kern="100">
                        <a:solidFill>
                          <a:schemeClr val="tx1"/>
                        </a:solidFill>
                        <a:effectLst/>
                        <a:latin typeface="Roboto"/>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800"/>
                        </a:spcAft>
                        <a:buNone/>
                      </a:pPr>
                      <a:r>
                        <a:rPr lang="en-AU" sz="1000" b="1" kern="100">
                          <a:solidFill>
                            <a:srgbClr val="595959"/>
                          </a:solidFill>
                          <a:effectLst/>
                          <a:latin typeface="Roboto"/>
                          <a:ea typeface="Aptos" panose="020B0004020202020204" pitchFamily="34" charset="0"/>
                          <a:cs typeface="Times New Roman"/>
                        </a:rPr>
                        <a:t> </a:t>
                      </a:r>
                      <a:r>
                        <a:rPr lang="en-AU" sz="1000" b="1" u="sng" kern="100">
                          <a:solidFill>
                            <a:schemeClr val="accent1"/>
                          </a:solidFill>
                          <a:effectLst/>
                          <a:latin typeface="Roboto"/>
                          <a:ea typeface="Aptos" panose="020B0004020202020204" pitchFamily="34" charset="0"/>
                          <a:cs typeface="Times New Roman"/>
                          <a:hlinkClick r:id="rId34">
                            <a:extLst>
                              <a:ext uri="{A12FA001-AC4F-418D-AE19-62706E023703}">
                                <ahyp:hlinkClr xmlns:ahyp="http://schemas.microsoft.com/office/drawing/2018/hyperlinkcolor" val="tx"/>
                              </a:ext>
                            </a:extLst>
                          </a:hlinkClick>
                        </a:rPr>
                        <a:t>903</a:t>
                      </a:r>
                      <a:endParaRPr lang="en-AU" sz="1000" kern="100">
                        <a:solidFill>
                          <a:schemeClr val="accent1"/>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0000"/>
                        </a:lnSpc>
                        <a:spcAft>
                          <a:spcPts val="800"/>
                        </a:spcAft>
                        <a:buNone/>
                      </a:pPr>
                      <a:endParaRPr lang="en-AU" sz="1000" kern="100">
                        <a:solidFill>
                          <a:srgbClr val="595959"/>
                        </a:solidFill>
                        <a:effectLst/>
                        <a:latin typeface="Roboto"/>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060032243"/>
                  </a:ext>
                </a:extLst>
              </a:tr>
              <a:tr h="1795314">
                <a:tc gridSpan="3">
                  <a:txBody>
                    <a:bodyPr/>
                    <a:lstStyle/>
                    <a:p>
                      <a:pPr algn="l">
                        <a:lnSpc>
                          <a:spcPct val="107000"/>
                        </a:lnSpc>
                        <a:spcAft>
                          <a:spcPts val="800"/>
                        </a:spcAft>
                        <a:buNone/>
                      </a:pPr>
                      <a:endParaRPr lang="en-AU" sz="400" dirty="0">
                        <a:solidFill>
                          <a:srgbClr val="595959"/>
                        </a:solidFill>
                        <a:effectLst/>
                        <a:latin typeface="Roboto" panose="020000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800" kern="1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**Patients with a General Practitioner Chronic Disease Management Plan/Review can access the following MBS services:</a:t>
                      </a:r>
                    </a:p>
                    <a:p>
                      <a:pPr algn="l">
                        <a:lnSpc>
                          <a:spcPct val="100000"/>
                        </a:lnSpc>
                        <a:spcAft>
                          <a:spcPts val="600"/>
                        </a:spcAft>
                        <a:buNone/>
                      </a:pPr>
                      <a:r>
                        <a:rPr lang="en-AU" sz="1000" dirty="0">
                          <a:solidFill>
                            <a:srgbClr val="595959"/>
                          </a:solidFill>
                          <a:effectLst/>
                          <a:latin typeface="Roboto" panose="02000000000000000000" pitchFamily="2" charset="0"/>
                          <a:ea typeface="Aptos" panose="020B0004020202020204" pitchFamily="34" charset="0"/>
                          <a:cs typeface="Times New Roman" panose="02020603050405020304" pitchFamily="18" charset="0"/>
                        </a:rPr>
                        <a:t>† </a:t>
                      </a:r>
                      <a:r>
                        <a:rPr lang="en-AU" sz="1000" b="1" u="sng" dirty="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rPr>
                        <a:t>MyMedicare</a:t>
                      </a:r>
                      <a:r>
                        <a:rPr lang="en-AU" sz="1000" dirty="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registered patients can only access these services at their MyMedicare general practice</a:t>
                      </a:r>
                    </a:p>
                    <a:p>
                      <a:pPr algn="l">
                        <a:lnSpc>
                          <a:spcPct val="100000"/>
                        </a:lnSpc>
                        <a:spcAft>
                          <a:spcPts val="600"/>
                        </a:spcAft>
                        <a:buNone/>
                      </a:pPr>
                      <a:r>
                        <a:rPr lang="en-AU" sz="1000" dirty="0">
                          <a:solidFill>
                            <a:srgbClr val="595959"/>
                          </a:solidFill>
                          <a:effectLst/>
                          <a:latin typeface="Roboto" panose="02000000000000000000" pitchFamily="2" charset="0"/>
                          <a:ea typeface="Aptos" panose="020B0004020202020204" pitchFamily="34" charset="0"/>
                          <a:cs typeface="Times New Roman" panose="02020603050405020304" pitchFamily="18" charset="0"/>
                        </a:rPr>
                        <a:t>*</a:t>
                      </a:r>
                      <a:r>
                        <a:rPr lang="en-AU" sz="1000" b="1" u="sng" dirty="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36">
                            <a:extLst>
                              <a:ext uri="{A12FA001-AC4F-418D-AE19-62706E023703}">
                                <ahyp:hlinkClr xmlns:ahyp="http://schemas.microsoft.com/office/drawing/2018/hyperlinkcolor" val="tx"/>
                              </a:ext>
                            </a:extLst>
                          </a:hlinkClick>
                        </a:rPr>
                        <a:t>Telehealth</a:t>
                      </a:r>
                      <a:r>
                        <a:rPr lang="en-AU" sz="1000" dirty="0">
                          <a:solidFill>
                            <a:schemeClr val="accent1"/>
                          </a:solidFill>
                          <a:effectLst/>
                          <a:latin typeface="Roboto" panose="02000000000000000000" pitchFamily="2" charset="0"/>
                          <a:ea typeface="Aptos" panose="020B0004020202020204" pitchFamily="34" charset="0"/>
                          <a:cs typeface="Times New Roman" panose="02020603050405020304" pitchFamily="18" charset="0"/>
                        </a:rPr>
                        <a:t> </a:t>
                      </a:r>
                      <a:r>
                        <a:rPr lang="en-AU" sz="10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(Video Consults) and </a:t>
                      </a:r>
                      <a:r>
                        <a:rPr lang="en-AU" sz="1000" dirty="0">
                          <a:solidFill>
                            <a:srgbClr val="595959"/>
                          </a:solidFill>
                          <a:effectLst/>
                          <a:latin typeface="Roboto" panose="02000000000000000000" pitchFamily="2" charset="0"/>
                          <a:ea typeface="Aptos" panose="020B0004020202020204" pitchFamily="34" charset="0"/>
                          <a:cs typeface="Times New Roman" panose="02020603050405020304" pitchFamily="18" charset="0"/>
                        </a:rPr>
                        <a:t>*</a:t>
                      </a:r>
                      <a:r>
                        <a:rPr lang="en-AU" sz="1000" b="1" u="sng" dirty="0">
                          <a:solidFill>
                            <a:schemeClr val="accent1"/>
                          </a:solidFill>
                          <a:effectLst/>
                          <a:latin typeface="Roboto" panose="02000000000000000000" pitchFamily="2" charset="0"/>
                          <a:ea typeface="Aptos" panose="020B0004020202020204" pitchFamily="34" charset="0"/>
                          <a:cs typeface="Times New Roman" panose="02020603050405020304" pitchFamily="18" charset="0"/>
                          <a:hlinkClick r:id="rId36">
                            <a:extLst>
                              <a:ext uri="{A12FA001-AC4F-418D-AE19-62706E023703}">
                                <ahyp:hlinkClr xmlns:ahyp="http://schemas.microsoft.com/office/drawing/2018/hyperlinkcolor" val="tx"/>
                              </a:ext>
                            </a:extLst>
                          </a:hlinkClick>
                        </a:rPr>
                        <a:t>Telephone</a:t>
                      </a:r>
                      <a:r>
                        <a:rPr lang="en-AU" sz="10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 (Phone Consults) available to Medicare-eligible patients with an established practice relationship who have attended in-person within the past year can access services.  (Exceptions include children under 12 months, COVID-19 isolation, natural disaster areas, Aboriginal Medical Services, urgent after-hours care, homelessness, or services for blood-borne viruses, sexual/reproductive health, or TOPIC. The 30/20 rule applies to telephone items.)</a:t>
                      </a:r>
                    </a:p>
                    <a:p>
                      <a:pPr marL="342900" lvl="0" indent="-342900">
                        <a:lnSpc>
                          <a:spcPct val="100000"/>
                        </a:lnSpc>
                        <a:spcAft>
                          <a:spcPts val="600"/>
                        </a:spcAft>
                        <a:buSzPts val="1000"/>
                        <a:buFont typeface="Symbol" panose="05050102010706020507" pitchFamily="18" charset="2"/>
                        <a:buChar char=""/>
                        <a:tabLst>
                          <a:tab pos="457200" algn="l"/>
                        </a:tabLst>
                      </a:pPr>
                      <a:r>
                        <a:rPr lang="en-AU" sz="1000" kern="1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Allied Health Services: Up to 5 individual sessions per year (10 for Aboriginal or Torres Strait Islander patients).</a:t>
                      </a:r>
                    </a:p>
                    <a:p>
                      <a:pPr marL="342900" lvl="0" indent="-342900">
                        <a:lnSpc>
                          <a:spcPct val="100000"/>
                        </a:lnSpc>
                        <a:spcAft>
                          <a:spcPts val="600"/>
                        </a:spcAft>
                        <a:buSzPts val="1000"/>
                        <a:buFont typeface="Symbol" panose="05050102010706020507" pitchFamily="18" charset="2"/>
                        <a:buChar char=""/>
                        <a:tabLst>
                          <a:tab pos="457200" algn="l"/>
                        </a:tabLst>
                      </a:pPr>
                      <a:r>
                        <a:rPr lang="en-AU" sz="1000" kern="1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Nurse or Health Practitioner Services: Up to 5 services annually, provided on behalf of a doctor.</a:t>
                      </a:r>
                    </a:p>
                    <a:p>
                      <a:pPr marL="342900" lvl="0" indent="-342900">
                        <a:lnSpc>
                          <a:spcPct val="100000"/>
                        </a:lnSpc>
                        <a:spcAft>
                          <a:spcPts val="600"/>
                        </a:spcAft>
                        <a:buSzPts val="1000"/>
                        <a:buFont typeface="Symbol" panose="05050102010706020507" pitchFamily="18" charset="2"/>
                        <a:buChar char=""/>
                        <a:tabLst>
                          <a:tab pos="457200" algn="l"/>
                        </a:tabLst>
                      </a:pPr>
                      <a:r>
                        <a:rPr lang="en-AU" sz="1000" kern="100" dirty="0">
                          <a:solidFill>
                            <a:schemeClr val="tx1"/>
                          </a:solidFill>
                          <a:effectLst/>
                          <a:latin typeface="Roboto" panose="02000000000000000000" pitchFamily="2" charset="0"/>
                          <a:ea typeface="Aptos" panose="020B0004020202020204" pitchFamily="34" charset="0"/>
                          <a:cs typeface="Times New Roman" panose="02020603050405020304" pitchFamily="18" charset="0"/>
                          <a:hlinkClick r:id="rId37"/>
                        </a:rPr>
                        <a:t>Type 2 Diabetes Group Services</a:t>
                      </a:r>
                      <a:r>
                        <a:rPr lang="en-AU" sz="1000" kern="100" dirty="0">
                          <a:solidFill>
                            <a:schemeClr val="tx1"/>
                          </a:solidFill>
                          <a:effectLst/>
                          <a:latin typeface="Roboto" panose="02000000000000000000" pitchFamily="2" charset="0"/>
                          <a:ea typeface="Aptos" panose="020B0004020202020204" pitchFamily="34" charset="0"/>
                          <a:cs typeface="Times New Roman" panose="02020603050405020304" pitchFamily="18" charset="0"/>
                        </a:rPr>
                        <a:t>: Initial assessment to determine suitability, and up to 8 yearly group sessions for dietetics, education, or exercise.</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2028507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788" y="169056"/>
            <a:ext cx="6270252" cy="925929"/>
            <a:chOff x="0" y="0"/>
            <a:chExt cx="2026246" cy="331832"/>
          </a:xfrm>
        </p:grpSpPr>
        <p:sp>
          <p:nvSpPr>
            <p:cNvPr id="3" name="Freeform 3"/>
            <p:cNvSpPr/>
            <p:nvPr/>
          </p:nvSpPr>
          <p:spPr>
            <a:xfrm>
              <a:off x="0" y="0"/>
              <a:ext cx="2026246" cy="331832"/>
            </a:xfrm>
            <a:custGeom>
              <a:avLst/>
              <a:gdLst/>
              <a:ahLst/>
              <a:cxnLst/>
              <a:rect l="l" t="t" r="r" b="b"/>
              <a:pathLst>
                <a:path w="2026246" h="331832">
                  <a:moveTo>
                    <a:pt x="50664" y="0"/>
                  </a:moveTo>
                  <a:lnTo>
                    <a:pt x="1975582" y="0"/>
                  </a:lnTo>
                  <a:cubicBezTo>
                    <a:pt x="1989019" y="0"/>
                    <a:pt x="2001905" y="5338"/>
                    <a:pt x="2011406" y="14839"/>
                  </a:cubicBezTo>
                  <a:cubicBezTo>
                    <a:pt x="2020908" y="24340"/>
                    <a:pt x="2026246" y="37227"/>
                    <a:pt x="2026246" y="50664"/>
                  </a:cubicBezTo>
                  <a:lnTo>
                    <a:pt x="2026246" y="281168"/>
                  </a:lnTo>
                  <a:cubicBezTo>
                    <a:pt x="2026246" y="309149"/>
                    <a:pt x="2003563" y="331832"/>
                    <a:pt x="1975582" y="331832"/>
                  </a:cubicBezTo>
                  <a:lnTo>
                    <a:pt x="50664" y="331832"/>
                  </a:lnTo>
                  <a:cubicBezTo>
                    <a:pt x="37227" y="331832"/>
                    <a:pt x="24340" y="326494"/>
                    <a:pt x="14839" y="316993"/>
                  </a:cubicBezTo>
                  <a:cubicBezTo>
                    <a:pt x="5338" y="307492"/>
                    <a:pt x="0" y="294605"/>
                    <a:pt x="0" y="281168"/>
                  </a:cubicBezTo>
                  <a:lnTo>
                    <a:pt x="0" y="50664"/>
                  </a:lnTo>
                  <a:cubicBezTo>
                    <a:pt x="0" y="22683"/>
                    <a:pt x="22683" y="0"/>
                    <a:pt x="50664" y="0"/>
                  </a:cubicBezTo>
                  <a:close/>
                </a:path>
              </a:pathLst>
            </a:custGeom>
            <a:solidFill>
              <a:srgbClr val="F1EDDD"/>
            </a:solidFill>
          </p:spPr>
          <p:txBody>
            <a:bodyPr/>
            <a:lstStyle/>
            <a:p>
              <a:endParaRPr lang="en-AU"/>
            </a:p>
          </p:txBody>
        </p:sp>
        <p:sp>
          <p:nvSpPr>
            <p:cNvPr id="4" name="TextBox 4"/>
            <p:cNvSpPr txBox="1"/>
            <p:nvPr/>
          </p:nvSpPr>
          <p:spPr>
            <a:xfrm>
              <a:off x="0" y="-28575"/>
              <a:ext cx="2026246" cy="360407"/>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6388214" y="334829"/>
            <a:ext cx="3634383" cy="653198"/>
          </a:xfrm>
          <a:custGeom>
            <a:avLst/>
            <a:gdLst/>
            <a:ahLst/>
            <a:cxnLst/>
            <a:rect l="l" t="t" r="r" b="b"/>
            <a:pathLst>
              <a:path w="3634383" h="653198">
                <a:moveTo>
                  <a:pt x="0" y="0"/>
                </a:moveTo>
                <a:lnTo>
                  <a:pt x="3634383" y="0"/>
                </a:lnTo>
                <a:lnTo>
                  <a:pt x="3634383" y="653198"/>
                </a:lnTo>
                <a:lnTo>
                  <a:pt x="0" y="653198"/>
                </a:lnTo>
                <a:lnTo>
                  <a:pt x="0" y="0"/>
                </a:lnTo>
                <a:close/>
              </a:path>
            </a:pathLst>
          </a:custGeom>
          <a:blipFill>
            <a:blip r:embed="rId2"/>
            <a:stretch>
              <a:fillRect l="-43559" t="-28518" b="-7291"/>
            </a:stretch>
          </a:blipFill>
        </p:spPr>
        <p:txBody>
          <a:bodyPr/>
          <a:lstStyle/>
          <a:p>
            <a:endParaRPr lang="en-AU"/>
          </a:p>
        </p:txBody>
      </p:sp>
      <p:grpSp>
        <p:nvGrpSpPr>
          <p:cNvPr id="6" name="Group 6"/>
          <p:cNvGrpSpPr/>
          <p:nvPr/>
        </p:nvGrpSpPr>
        <p:grpSpPr>
          <a:xfrm>
            <a:off x="882212" y="1123888"/>
            <a:ext cx="1751923" cy="400712"/>
            <a:chOff x="0" y="-28575"/>
            <a:chExt cx="889896" cy="152170"/>
          </a:xfrm>
        </p:grpSpPr>
        <p:sp>
          <p:nvSpPr>
            <p:cNvPr id="7" name="Freeform 7"/>
            <p:cNvSpPr/>
            <p:nvPr/>
          </p:nvSpPr>
          <p:spPr>
            <a:xfrm>
              <a:off x="0" y="0"/>
              <a:ext cx="889896" cy="123595"/>
            </a:xfrm>
            <a:custGeom>
              <a:avLst/>
              <a:gdLst/>
              <a:ahLst/>
              <a:cxnLst/>
              <a:rect l="l" t="t" r="r" b="b"/>
              <a:pathLst>
                <a:path w="889896" h="123595">
                  <a:moveTo>
                    <a:pt x="0" y="0"/>
                  </a:moveTo>
                  <a:lnTo>
                    <a:pt x="889896" y="0"/>
                  </a:lnTo>
                  <a:lnTo>
                    <a:pt x="889896" y="123595"/>
                  </a:lnTo>
                  <a:lnTo>
                    <a:pt x="0" y="123595"/>
                  </a:lnTo>
                  <a:close/>
                </a:path>
              </a:pathLst>
            </a:custGeom>
            <a:solidFill>
              <a:srgbClr val="2B5583"/>
            </a:solidFill>
          </p:spPr>
          <p:txBody>
            <a:bodyPr/>
            <a:lstStyle/>
            <a:p>
              <a:endParaRPr lang="en-AU"/>
            </a:p>
          </p:txBody>
        </p:sp>
        <p:sp>
          <p:nvSpPr>
            <p:cNvPr id="8" name="TextBox 8"/>
            <p:cNvSpPr txBox="1"/>
            <p:nvPr/>
          </p:nvSpPr>
          <p:spPr>
            <a:xfrm>
              <a:off x="0" y="-28575"/>
              <a:ext cx="889896" cy="152170"/>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3925205" y="1123143"/>
            <a:ext cx="2483124" cy="424607"/>
            <a:chOff x="0" y="-28575"/>
            <a:chExt cx="889896" cy="152170"/>
          </a:xfrm>
        </p:grpSpPr>
        <p:sp>
          <p:nvSpPr>
            <p:cNvPr id="10" name="Freeform 10"/>
            <p:cNvSpPr/>
            <p:nvPr/>
          </p:nvSpPr>
          <p:spPr>
            <a:xfrm>
              <a:off x="0" y="0"/>
              <a:ext cx="889896" cy="123595"/>
            </a:xfrm>
            <a:custGeom>
              <a:avLst/>
              <a:gdLst/>
              <a:ahLst/>
              <a:cxnLst/>
              <a:rect l="l" t="t" r="r" b="b"/>
              <a:pathLst>
                <a:path w="889896" h="123595">
                  <a:moveTo>
                    <a:pt x="0" y="0"/>
                  </a:moveTo>
                  <a:lnTo>
                    <a:pt x="889896" y="0"/>
                  </a:lnTo>
                  <a:lnTo>
                    <a:pt x="889896" y="123595"/>
                  </a:lnTo>
                  <a:lnTo>
                    <a:pt x="0" y="123595"/>
                  </a:lnTo>
                  <a:close/>
                </a:path>
              </a:pathLst>
            </a:custGeom>
            <a:solidFill>
              <a:srgbClr val="6198BA"/>
            </a:solidFill>
          </p:spPr>
          <p:txBody>
            <a:bodyPr/>
            <a:lstStyle/>
            <a:p>
              <a:endParaRPr lang="en-AU"/>
            </a:p>
          </p:txBody>
        </p:sp>
        <p:sp>
          <p:nvSpPr>
            <p:cNvPr id="11" name="TextBox 11"/>
            <p:cNvSpPr txBox="1"/>
            <p:nvPr/>
          </p:nvSpPr>
          <p:spPr>
            <a:xfrm>
              <a:off x="0" y="-28575"/>
              <a:ext cx="889896" cy="152170"/>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7386424" y="1130763"/>
            <a:ext cx="2483124" cy="420865"/>
            <a:chOff x="0" y="-28575"/>
            <a:chExt cx="889896" cy="150829"/>
          </a:xfrm>
        </p:grpSpPr>
        <p:sp>
          <p:nvSpPr>
            <p:cNvPr id="13" name="Freeform 13"/>
            <p:cNvSpPr/>
            <p:nvPr/>
          </p:nvSpPr>
          <p:spPr>
            <a:xfrm>
              <a:off x="0" y="0"/>
              <a:ext cx="889896" cy="122254"/>
            </a:xfrm>
            <a:custGeom>
              <a:avLst/>
              <a:gdLst/>
              <a:ahLst/>
              <a:cxnLst/>
              <a:rect l="l" t="t" r="r" b="b"/>
              <a:pathLst>
                <a:path w="889896" h="122254">
                  <a:moveTo>
                    <a:pt x="0" y="0"/>
                  </a:moveTo>
                  <a:lnTo>
                    <a:pt x="889896" y="0"/>
                  </a:lnTo>
                  <a:lnTo>
                    <a:pt x="889896" y="122254"/>
                  </a:lnTo>
                  <a:lnTo>
                    <a:pt x="0" y="122254"/>
                  </a:lnTo>
                  <a:close/>
                </a:path>
              </a:pathLst>
            </a:custGeom>
            <a:solidFill>
              <a:srgbClr val="4ABDAB"/>
            </a:solidFill>
          </p:spPr>
          <p:txBody>
            <a:bodyPr/>
            <a:lstStyle/>
            <a:p>
              <a:endParaRPr lang="en-AU"/>
            </a:p>
          </p:txBody>
        </p:sp>
        <p:sp>
          <p:nvSpPr>
            <p:cNvPr id="14" name="TextBox 14"/>
            <p:cNvSpPr txBox="1"/>
            <p:nvPr/>
          </p:nvSpPr>
          <p:spPr>
            <a:xfrm>
              <a:off x="0" y="-28575"/>
              <a:ext cx="889896" cy="150829"/>
            </a:xfrm>
            <a:prstGeom prst="rect">
              <a:avLst/>
            </a:prstGeom>
          </p:spPr>
          <p:txBody>
            <a:bodyPr lIns="50800" tIns="50800" rIns="50800" bIns="50800" rtlCol="0" anchor="ctr"/>
            <a:lstStyle/>
            <a:p>
              <a:pPr algn="ctr">
                <a:lnSpc>
                  <a:spcPts val="1960"/>
                </a:lnSpc>
              </a:pPr>
              <a:endParaRPr/>
            </a:p>
          </p:txBody>
        </p:sp>
      </p:grpSp>
      <p:sp>
        <p:nvSpPr>
          <p:cNvPr id="18" name="AutoShape 18"/>
          <p:cNvSpPr/>
          <p:nvPr/>
        </p:nvSpPr>
        <p:spPr>
          <a:xfrm>
            <a:off x="3861781" y="2762882"/>
            <a:ext cx="6074218" cy="6806"/>
          </a:xfrm>
          <a:prstGeom prst="line">
            <a:avLst/>
          </a:prstGeom>
          <a:ln w="38100" cap="flat">
            <a:solidFill>
              <a:srgbClr val="000000"/>
            </a:solidFill>
            <a:prstDash val="solid"/>
            <a:headEnd type="none" w="sm" len="sm"/>
            <a:tailEnd type="arrow" w="med" len="sm"/>
          </a:ln>
        </p:spPr>
        <p:txBody>
          <a:bodyPr/>
          <a:lstStyle/>
          <a:p>
            <a:endParaRPr lang="en-AU"/>
          </a:p>
        </p:txBody>
      </p:sp>
      <p:sp>
        <p:nvSpPr>
          <p:cNvPr id="19" name="Freeform 19"/>
          <p:cNvSpPr/>
          <p:nvPr/>
        </p:nvSpPr>
        <p:spPr>
          <a:xfrm>
            <a:off x="309538" y="1435061"/>
            <a:ext cx="442292" cy="1011917"/>
          </a:xfrm>
          <a:custGeom>
            <a:avLst/>
            <a:gdLst/>
            <a:ahLst/>
            <a:cxnLst/>
            <a:rect l="l" t="t" r="r" b="b"/>
            <a:pathLst>
              <a:path w="442292" h="1011917">
                <a:moveTo>
                  <a:pt x="0" y="0"/>
                </a:moveTo>
                <a:lnTo>
                  <a:pt x="442292" y="0"/>
                </a:lnTo>
                <a:lnTo>
                  <a:pt x="442292" y="1011917"/>
                </a:lnTo>
                <a:lnTo>
                  <a:pt x="0" y="10119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20" name="Freeform 20"/>
          <p:cNvSpPr/>
          <p:nvPr/>
        </p:nvSpPr>
        <p:spPr>
          <a:xfrm>
            <a:off x="3264247" y="2472319"/>
            <a:ext cx="604032" cy="604032"/>
          </a:xfrm>
          <a:custGeom>
            <a:avLst/>
            <a:gdLst/>
            <a:ahLst/>
            <a:cxnLst/>
            <a:rect l="l" t="t" r="r" b="b"/>
            <a:pathLst>
              <a:path w="604032" h="604032">
                <a:moveTo>
                  <a:pt x="0" y="0"/>
                </a:moveTo>
                <a:lnTo>
                  <a:pt x="604032" y="0"/>
                </a:lnTo>
                <a:lnTo>
                  <a:pt x="604032" y="604032"/>
                </a:lnTo>
                <a:lnTo>
                  <a:pt x="0" y="6040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grpSp>
        <p:nvGrpSpPr>
          <p:cNvPr id="21" name="Group 21"/>
          <p:cNvGrpSpPr/>
          <p:nvPr/>
        </p:nvGrpSpPr>
        <p:grpSpPr>
          <a:xfrm>
            <a:off x="867145" y="1648783"/>
            <a:ext cx="1766991" cy="798195"/>
            <a:chOff x="0" y="0"/>
            <a:chExt cx="633250" cy="286055"/>
          </a:xfrm>
        </p:grpSpPr>
        <p:sp>
          <p:nvSpPr>
            <p:cNvPr id="22" name="Freeform 22"/>
            <p:cNvSpPr/>
            <p:nvPr/>
          </p:nvSpPr>
          <p:spPr>
            <a:xfrm>
              <a:off x="0" y="0"/>
              <a:ext cx="633250" cy="286055"/>
            </a:xfrm>
            <a:custGeom>
              <a:avLst/>
              <a:gdLst/>
              <a:ahLst/>
              <a:cxnLst/>
              <a:rect l="l" t="t" r="r" b="b"/>
              <a:pathLst>
                <a:path w="633250" h="286055">
                  <a:moveTo>
                    <a:pt x="0" y="0"/>
                  </a:moveTo>
                  <a:lnTo>
                    <a:pt x="633250" y="0"/>
                  </a:lnTo>
                  <a:lnTo>
                    <a:pt x="633250" y="286055"/>
                  </a:lnTo>
                  <a:lnTo>
                    <a:pt x="0" y="286055"/>
                  </a:lnTo>
                  <a:close/>
                </a:path>
              </a:pathLst>
            </a:custGeom>
            <a:solidFill>
              <a:srgbClr val="2B5583">
                <a:alpha val="60000"/>
              </a:srgbClr>
            </a:solidFill>
          </p:spPr>
          <p:txBody>
            <a:bodyPr/>
            <a:lstStyle/>
            <a:p>
              <a:endParaRPr lang="en-AU"/>
            </a:p>
          </p:txBody>
        </p:sp>
        <p:sp>
          <p:nvSpPr>
            <p:cNvPr id="23" name="TextBox 23"/>
            <p:cNvSpPr txBox="1"/>
            <p:nvPr/>
          </p:nvSpPr>
          <p:spPr>
            <a:xfrm>
              <a:off x="0" y="-28575"/>
              <a:ext cx="633250" cy="314630"/>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a:off x="996398" y="1711822"/>
            <a:ext cx="1508485" cy="642509"/>
            <a:chOff x="0" y="0"/>
            <a:chExt cx="540607" cy="230261"/>
          </a:xfrm>
        </p:grpSpPr>
        <p:sp>
          <p:nvSpPr>
            <p:cNvPr id="25" name="Freeform 25"/>
            <p:cNvSpPr/>
            <p:nvPr/>
          </p:nvSpPr>
          <p:spPr>
            <a:xfrm>
              <a:off x="0" y="0"/>
              <a:ext cx="540607" cy="230261"/>
            </a:xfrm>
            <a:custGeom>
              <a:avLst/>
              <a:gdLst/>
              <a:ahLst/>
              <a:cxnLst/>
              <a:rect l="l" t="t" r="r" b="b"/>
              <a:pathLst>
                <a:path w="540607" h="230261">
                  <a:moveTo>
                    <a:pt x="115130" y="0"/>
                  </a:moveTo>
                  <a:lnTo>
                    <a:pt x="425477" y="0"/>
                  </a:lnTo>
                  <a:cubicBezTo>
                    <a:pt x="489061" y="0"/>
                    <a:pt x="540607" y="51546"/>
                    <a:pt x="540607" y="115130"/>
                  </a:cubicBezTo>
                  <a:lnTo>
                    <a:pt x="540607" y="115130"/>
                  </a:lnTo>
                  <a:cubicBezTo>
                    <a:pt x="540607" y="178715"/>
                    <a:pt x="489061" y="230261"/>
                    <a:pt x="425477" y="230261"/>
                  </a:cubicBezTo>
                  <a:lnTo>
                    <a:pt x="115130" y="230261"/>
                  </a:lnTo>
                  <a:cubicBezTo>
                    <a:pt x="51546" y="230261"/>
                    <a:pt x="0" y="178715"/>
                    <a:pt x="0" y="115130"/>
                  </a:cubicBezTo>
                  <a:lnTo>
                    <a:pt x="0" y="115130"/>
                  </a:lnTo>
                  <a:cubicBezTo>
                    <a:pt x="0" y="51546"/>
                    <a:pt x="51546" y="0"/>
                    <a:pt x="115130" y="0"/>
                  </a:cubicBezTo>
                  <a:close/>
                </a:path>
              </a:pathLst>
            </a:custGeom>
            <a:solidFill>
              <a:srgbClr val="2FCB80"/>
            </a:solidFill>
          </p:spPr>
          <p:txBody>
            <a:bodyPr/>
            <a:lstStyle/>
            <a:p>
              <a:endParaRPr lang="en-AU"/>
            </a:p>
          </p:txBody>
        </p:sp>
        <p:sp>
          <p:nvSpPr>
            <p:cNvPr id="26" name="TextBox 26"/>
            <p:cNvSpPr txBox="1"/>
            <p:nvPr/>
          </p:nvSpPr>
          <p:spPr>
            <a:xfrm>
              <a:off x="0" y="-28575"/>
              <a:ext cx="540607" cy="258836"/>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925205" y="1572791"/>
            <a:ext cx="2483124" cy="856257"/>
            <a:chOff x="0" y="-28575"/>
            <a:chExt cx="889896" cy="306863"/>
          </a:xfrm>
        </p:grpSpPr>
        <p:sp>
          <p:nvSpPr>
            <p:cNvPr id="28" name="Freeform 28"/>
            <p:cNvSpPr/>
            <p:nvPr/>
          </p:nvSpPr>
          <p:spPr>
            <a:xfrm>
              <a:off x="0" y="0"/>
              <a:ext cx="889896" cy="278288"/>
            </a:xfrm>
            <a:custGeom>
              <a:avLst/>
              <a:gdLst/>
              <a:ahLst/>
              <a:cxnLst/>
              <a:rect l="l" t="t" r="r" b="b"/>
              <a:pathLst>
                <a:path w="889896" h="278288">
                  <a:moveTo>
                    <a:pt x="0" y="0"/>
                  </a:moveTo>
                  <a:lnTo>
                    <a:pt x="889896" y="0"/>
                  </a:lnTo>
                  <a:lnTo>
                    <a:pt x="889896" y="278288"/>
                  </a:lnTo>
                  <a:lnTo>
                    <a:pt x="0" y="278288"/>
                  </a:lnTo>
                  <a:close/>
                </a:path>
              </a:pathLst>
            </a:custGeom>
            <a:solidFill>
              <a:srgbClr val="6198BA">
                <a:alpha val="60000"/>
              </a:srgbClr>
            </a:solidFill>
          </p:spPr>
          <p:txBody>
            <a:bodyPr/>
            <a:lstStyle/>
            <a:p>
              <a:endParaRPr lang="en-AU"/>
            </a:p>
          </p:txBody>
        </p:sp>
        <p:sp>
          <p:nvSpPr>
            <p:cNvPr id="29" name="TextBox 29"/>
            <p:cNvSpPr txBox="1"/>
            <p:nvPr/>
          </p:nvSpPr>
          <p:spPr>
            <a:xfrm>
              <a:off x="0" y="-28575"/>
              <a:ext cx="889896" cy="306863"/>
            </a:xfrm>
            <a:prstGeom prst="rect">
              <a:avLst/>
            </a:prstGeom>
          </p:spPr>
          <p:txBody>
            <a:bodyPr lIns="50800" tIns="50800" rIns="50800" bIns="50800" rtlCol="0" anchor="ctr"/>
            <a:lstStyle/>
            <a:p>
              <a:pPr algn="ctr">
                <a:lnSpc>
                  <a:spcPts val="1960"/>
                </a:lnSpc>
              </a:pPr>
              <a:endParaRPr/>
            </a:p>
          </p:txBody>
        </p:sp>
      </p:grpSp>
      <p:grpSp>
        <p:nvGrpSpPr>
          <p:cNvPr id="30" name="Group 30"/>
          <p:cNvGrpSpPr/>
          <p:nvPr/>
        </p:nvGrpSpPr>
        <p:grpSpPr>
          <a:xfrm>
            <a:off x="7395949" y="1572212"/>
            <a:ext cx="2483124" cy="856837"/>
            <a:chOff x="0" y="-28575"/>
            <a:chExt cx="889896" cy="307071"/>
          </a:xfrm>
        </p:grpSpPr>
        <p:sp>
          <p:nvSpPr>
            <p:cNvPr id="31" name="Freeform 31"/>
            <p:cNvSpPr/>
            <p:nvPr/>
          </p:nvSpPr>
          <p:spPr>
            <a:xfrm>
              <a:off x="0" y="0"/>
              <a:ext cx="889896" cy="278496"/>
            </a:xfrm>
            <a:custGeom>
              <a:avLst/>
              <a:gdLst/>
              <a:ahLst/>
              <a:cxnLst/>
              <a:rect l="l" t="t" r="r" b="b"/>
              <a:pathLst>
                <a:path w="889896" h="278496">
                  <a:moveTo>
                    <a:pt x="0" y="0"/>
                  </a:moveTo>
                  <a:lnTo>
                    <a:pt x="889896" y="0"/>
                  </a:lnTo>
                  <a:lnTo>
                    <a:pt x="889896" y="278496"/>
                  </a:lnTo>
                  <a:lnTo>
                    <a:pt x="0" y="278496"/>
                  </a:lnTo>
                  <a:close/>
                </a:path>
              </a:pathLst>
            </a:custGeom>
            <a:solidFill>
              <a:srgbClr val="4ABDAB">
                <a:alpha val="60000"/>
              </a:srgbClr>
            </a:solidFill>
          </p:spPr>
          <p:txBody>
            <a:bodyPr/>
            <a:lstStyle/>
            <a:p>
              <a:endParaRPr lang="en-AU"/>
            </a:p>
          </p:txBody>
        </p:sp>
        <p:sp>
          <p:nvSpPr>
            <p:cNvPr id="32" name="TextBox 32"/>
            <p:cNvSpPr txBox="1"/>
            <p:nvPr/>
          </p:nvSpPr>
          <p:spPr>
            <a:xfrm>
              <a:off x="0" y="-28575"/>
              <a:ext cx="889896" cy="307071"/>
            </a:xfrm>
            <a:prstGeom prst="rect">
              <a:avLst/>
            </a:prstGeom>
          </p:spPr>
          <p:txBody>
            <a:bodyPr lIns="50800" tIns="50800" rIns="50800" bIns="50800" rtlCol="0" anchor="ctr"/>
            <a:lstStyle/>
            <a:p>
              <a:pPr algn="ctr">
                <a:lnSpc>
                  <a:spcPts val="1960"/>
                </a:lnSpc>
              </a:pPr>
              <a:endParaRPr/>
            </a:p>
          </p:txBody>
        </p:sp>
      </p:grpSp>
      <p:grpSp>
        <p:nvGrpSpPr>
          <p:cNvPr id="33" name="Group 33"/>
          <p:cNvGrpSpPr/>
          <p:nvPr/>
        </p:nvGrpSpPr>
        <p:grpSpPr>
          <a:xfrm>
            <a:off x="7479187" y="1633819"/>
            <a:ext cx="1121647" cy="693790"/>
            <a:chOff x="0" y="-28575"/>
            <a:chExt cx="401973" cy="248639"/>
          </a:xfrm>
        </p:grpSpPr>
        <p:sp>
          <p:nvSpPr>
            <p:cNvPr id="34" name="Freeform 34"/>
            <p:cNvSpPr/>
            <p:nvPr/>
          </p:nvSpPr>
          <p:spPr>
            <a:xfrm>
              <a:off x="0" y="0"/>
              <a:ext cx="401973" cy="220064"/>
            </a:xfrm>
            <a:custGeom>
              <a:avLst/>
              <a:gdLst/>
              <a:ahLst/>
              <a:cxnLst/>
              <a:rect l="l" t="t" r="r" b="b"/>
              <a:pathLst>
                <a:path w="401973" h="220064">
                  <a:moveTo>
                    <a:pt x="110032" y="0"/>
                  </a:moveTo>
                  <a:lnTo>
                    <a:pt x="291941" y="0"/>
                  </a:lnTo>
                  <a:cubicBezTo>
                    <a:pt x="321123" y="0"/>
                    <a:pt x="349110" y="11593"/>
                    <a:pt x="369745" y="32228"/>
                  </a:cubicBezTo>
                  <a:cubicBezTo>
                    <a:pt x="390380" y="52863"/>
                    <a:pt x="401973" y="80850"/>
                    <a:pt x="401973" y="110032"/>
                  </a:cubicBezTo>
                  <a:lnTo>
                    <a:pt x="401973" y="110032"/>
                  </a:lnTo>
                  <a:cubicBezTo>
                    <a:pt x="401973" y="170801"/>
                    <a:pt x="352710" y="220064"/>
                    <a:pt x="291941" y="220064"/>
                  </a:cubicBezTo>
                  <a:lnTo>
                    <a:pt x="110032" y="220064"/>
                  </a:lnTo>
                  <a:cubicBezTo>
                    <a:pt x="80850" y="220064"/>
                    <a:pt x="52863" y="208471"/>
                    <a:pt x="32228" y="187836"/>
                  </a:cubicBezTo>
                  <a:cubicBezTo>
                    <a:pt x="11593" y="167201"/>
                    <a:pt x="0" y="139214"/>
                    <a:pt x="0" y="110032"/>
                  </a:cubicBezTo>
                  <a:lnTo>
                    <a:pt x="0" y="110032"/>
                  </a:lnTo>
                  <a:cubicBezTo>
                    <a:pt x="0" y="80850"/>
                    <a:pt x="11593" y="52863"/>
                    <a:pt x="32228" y="32228"/>
                  </a:cubicBezTo>
                  <a:cubicBezTo>
                    <a:pt x="52863" y="11593"/>
                    <a:pt x="80850" y="0"/>
                    <a:pt x="110032" y="0"/>
                  </a:cubicBezTo>
                  <a:close/>
                </a:path>
              </a:pathLst>
            </a:custGeom>
            <a:solidFill>
              <a:srgbClr val="CAE4F4"/>
            </a:solidFill>
          </p:spPr>
          <p:txBody>
            <a:bodyPr/>
            <a:lstStyle/>
            <a:p>
              <a:endParaRPr lang="en-AU"/>
            </a:p>
          </p:txBody>
        </p:sp>
        <p:sp>
          <p:nvSpPr>
            <p:cNvPr id="35" name="TextBox 35"/>
            <p:cNvSpPr txBox="1"/>
            <p:nvPr/>
          </p:nvSpPr>
          <p:spPr>
            <a:xfrm>
              <a:off x="0" y="-28575"/>
              <a:ext cx="401973" cy="248639"/>
            </a:xfrm>
            <a:prstGeom prst="rect">
              <a:avLst/>
            </a:prstGeom>
          </p:spPr>
          <p:txBody>
            <a:bodyPr lIns="50800" tIns="50800" rIns="50800" bIns="50800" rtlCol="0" anchor="ctr"/>
            <a:lstStyle/>
            <a:p>
              <a:pPr algn="ctr">
                <a:lnSpc>
                  <a:spcPts val="1960"/>
                </a:lnSpc>
              </a:pPr>
              <a:endParaRPr/>
            </a:p>
          </p:txBody>
        </p:sp>
      </p:grpSp>
      <p:grpSp>
        <p:nvGrpSpPr>
          <p:cNvPr id="39" name="Group 39"/>
          <p:cNvGrpSpPr/>
          <p:nvPr/>
        </p:nvGrpSpPr>
        <p:grpSpPr>
          <a:xfrm>
            <a:off x="5183398" y="1651252"/>
            <a:ext cx="1099515" cy="674626"/>
            <a:chOff x="0" y="-28575"/>
            <a:chExt cx="394041" cy="241771"/>
          </a:xfrm>
        </p:grpSpPr>
        <p:sp>
          <p:nvSpPr>
            <p:cNvPr id="40" name="Freeform 40"/>
            <p:cNvSpPr/>
            <p:nvPr/>
          </p:nvSpPr>
          <p:spPr>
            <a:xfrm>
              <a:off x="0" y="0"/>
              <a:ext cx="394041" cy="213196"/>
            </a:xfrm>
            <a:custGeom>
              <a:avLst/>
              <a:gdLst/>
              <a:ahLst/>
              <a:cxnLst/>
              <a:rect l="l" t="t" r="r" b="b"/>
              <a:pathLst>
                <a:path w="394041" h="213196">
                  <a:moveTo>
                    <a:pt x="106598" y="0"/>
                  </a:moveTo>
                  <a:lnTo>
                    <a:pt x="287444" y="0"/>
                  </a:lnTo>
                  <a:cubicBezTo>
                    <a:pt x="346316" y="0"/>
                    <a:pt x="394041" y="47726"/>
                    <a:pt x="394041" y="106598"/>
                  </a:cubicBezTo>
                  <a:lnTo>
                    <a:pt x="394041" y="106598"/>
                  </a:lnTo>
                  <a:cubicBezTo>
                    <a:pt x="394041" y="134870"/>
                    <a:pt x="382811" y="161983"/>
                    <a:pt x="362820" y="181974"/>
                  </a:cubicBezTo>
                  <a:cubicBezTo>
                    <a:pt x="342829" y="201965"/>
                    <a:pt x="315715" y="213196"/>
                    <a:pt x="287444" y="213196"/>
                  </a:cubicBezTo>
                  <a:lnTo>
                    <a:pt x="106598" y="213196"/>
                  </a:lnTo>
                  <a:cubicBezTo>
                    <a:pt x="47726" y="213196"/>
                    <a:pt x="0" y="165470"/>
                    <a:pt x="0" y="106598"/>
                  </a:cubicBezTo>
                  <a:lnTo>
                    <a:pt x="0" y="106598"/>
                  </a:lnTo>
                  <a:cubicBezTo>
                    <a:pt x="0" y="47726"/>
                    <a:pt x="47726" y="0"/>
                    <a:pt x="106598" y="0"/>
                  </a:cubicBezTo>
                  <a:close/>
                </a:path>
              </a:pathLst>
            </a:custGeom>
            <a:solidFill>
              <a:srgbClr val="2FCB80"/>
            </a:solidFill>
          </p:spPr>
          <p:txBody>
            <a:bodyPr/>
            <a:lstStyle/>
            <a:p>
              <a:endParaRPr lang="en-AU"/>
            </a:p>
          </p:txBody>
        </p:sp>
        <p:sp>
          <p:nvSpPr>
            <p:cNvPr id="41" name="TextBox 41"/>
            <p:cNvSpPr txBox="1"/>
            <p:nvPr/>
          </p:nvSpPr>
          <p:spPr>
            <a:xfrm>
              <a:off x="0" y="-28575"/>
              <a:ext cx="394041" cy="241771"/>
            </a:xfrm>
            <a:prstGeom prst="rect">
              <a:avLst/>
            </a:prstGeom>
          </p:spPr>
          <p:txBody>
            <a:bodyPr lIns="50800" tIns="50800" rIns="50800" bIns="50800" rtlCol="0" anchor="ctr"/>
            <a:lstStyle/>
            <a:p>
              <a:pPr algn="ctr">
                <a:lnSpc>
                  <a:spcPts val="1960"/>
                </a:lnSpc>
              </a:pPr>
              <a:endParaRPr/>
            </a:p>
          </p:txBody>
        </p:sp>
      </p:grpSp>
      <p:grpSp>
        <p:nvGrpSpPr>
          <p:cNvPr id="42" name="Group 42"/>
          <p:cNvGrpSpPr/>
          <p:nvPr/>
        </p:nvGrpSpPr>
        <p:grpSpPr>
          <a:xfrm>
            <a:off x="3992256" y="1632088"/>
            <a:ext cx="1121647" cy="693790"/>
            <a:chOff x="0" y="-28575"/>
            <a:chExt cx="401973" cy="248639"/>
          </a:xfrm>
        </p:grpSpPr>
        <p:sp>
          <p:nvSpPr>
            <p:cNvPr id="43" name="Freeform 43"/>
            <p:cNvSpPr/>
            <p:nvPr/>
          </p:nvSpPr>
          <p:spPr>
            <a:xfrm>
              <a:off x="0" y="0"/>
              <a:ext cx="401973" cy="220064"/>
            </a:xfrm>
            <a:custGeom>
              <a:avLst/>
              <a:gdLst/>
              <a:ahLst/>
              <a:cxnLst/>
              <a:rect l="l" t="t" r="r" b="b"/>
              <a:pathLst>
                <a:path w="401973" h="220064">
                  <a:moveTo>
                    <a:pt x="110032" y="0"/>
                  </a:moveTo>
                  <a:lnTo>
                    <a:pt x="291941" y="0"/>
                  </a:lnTo>
                  <a:cubicBezTo>
                    <a:pt x="321123" y="0"/>
                    <a:pt x="349110" y="11593"/>
                    <a:pt x="369745" y="32228"/>
                  </a:cubicBezTo>
                  <a:cubicBezTo>
                    <a:pt x="390380" y="52863"/>
                    <a:pt x="401973" y="80850"/>
                    <a:pt x="401973" y="110032"/>
                  </a:cubicBezTo>
                  <a:lnTo>
                    <a:pt x="401973" y="110032"/>
                  </a:lnTo>
                  <a:cubicBezTo>
                    <a:pt x="401973" y="170801"/>
                    <a:pt x="352710" y="220064"/>
                    <a:pt x="291941" y="220064"/>
                  </a:cubicBezTo>
                  <a:lnTo>
                    <a:pt x="110032" y="220064"/>
                  </a:lnTo>
                  <a:cubicBezTo>
                    <a:pt x="80850" y="220064"/>
                    <a:pt x="52863" y="208471"/>
                    <a:pt x="32228" y="187836"/>
                  </a:cubicBezTo>
                  <a:cubicBezTo>
                    <a:pt x="11593" y="167201"/>
                    <a:pt x="0" y="139214"/>
                    <a:pt x="0" y="110032"/>
                  </a:cubicBezTo>
                  <a:lnTo>
                    <a:pt x="0" y="110032"/>
                  </a:lnTo>
                  <a:cubicBezTo>
                    <a:pt x="0" y="80850"/>
                    <a:pt x="11593" y="52863"/>
                    <a:pt x="32228" y="32228"/>
                  </a:cubicBezTo>
                  <a:cubicBezTo>
                    <a:pt x="52863" y="11593"/>
                    <a:pt x="80850" y="0"/>
                    <a:pt x="110032" y="0"/>
                  </a:cubicBezTo>
                  <a:close/>
                </a:path>
              </a:pathLst>
            </a:custGeom>
            <a:solidFill>
              <a:srgbClr val="CAE4F4"/>
            </a:solidFill>
          </p:spPr>
          <p:txBody>
            <a:bodyPr/>
            <a:lstStyle/>
            <a:p>
              <a:endParaRPr lang="en-AU"/>
            </a:p>
          </p:txBody>
        </p:sp>
        <p:sp>
          <p:nvSpPr>
            <p:cNvPr id="44" name="TextBox 44"/>
            <p:cNvSpPr txBox="1"/>
            <p:nvPr/>
          </p:nvSpPr>
          <p:spPr>
            <a:xfrm>
              <a:off x="0" y="-28575"/>
              <a:ext cx="401973" cy="248639"/>
            </a:xfrm>
            <a:prstGeom prst="rect">
              <a:avLst/>
            </a:prstGeom>
          </p:spPr>
          <p:txBody>
            <a:bodyPr lIns="50800" tIns="50800" rIns="50800" bIns="50800" rtlCol="0" anchor="ctr"/>
            <a:lstStyle/>
            <a:p>
              <a:pPr algn="ctr">
                <a:lnSpc>
                  <a:spcPts val="1960"/>
                </a:lnSpc>
              </a:pPr>
              <a:endParaRPr/>
            </a:p>
          </p:txBody>
        </p:sp>
      </p:grpSp>
      <p:sp>
        <p:nvSpPr>
          <p:cNvPr id="45" name="Freeform 45"/>
          <p:cNvSpPr/>
          <p:nvPr/>
        </p:nvSpPr>
        <p:spPr>
          <a:xfrm>
            <a:off x="9936000" y="2506295"/>
            <a:ext cx="611652" cy="526786"/>
          </a:xfrm>
          <a:custGeom>
            <a:avLst/>
            <a:gdLst/>
            <a:ahLst/>
            <a:cxnLst/>
            <a:rect l="l" t="t" r="r" b="b"/>
            <a:pathLst>
              <a:path w="611652" h="526786">
                <a:moveTo>
                  <a:pt x="0" y="0"/>
                </a:moveTo>
                <a:lnTo>
                  <a:pt x="611652" y="0"/>
                </a:lnTo>
                <a:lnTo>
                  <a:pt x="611652" y="526786"/>
                </a:lnTo>
                <a:lnTo>
                  <a:pt x="0" y="5267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46" name="TextBox 46"/>
          <p:cNvSpPr txBox="1"/>
          <p:nvPr/>
        </p:nvSpPr>
        <p:spPr>
          <a:xfrm>
            <a:off x="577893" y="3290500"/>
            <a:ext cx="4112486" cy="206082"/>
          </a:xfrm>
          <a:prstGeom prst="rect">
            <a:avLst/>
          </a:prstGeom>
        </p:spPr>
        <p:txBody>
          <a:bodyPr lIns="0" tIns="0" rIns="0" bIns="0" rtlCol="0" anchor="t">
            <a:spAutoFit/>
          </a:bodyPr>
          <a:lstStyle/>
          <a:p>
            <a:pPr>
              <a:lnSpc>
                <a:spcPts val="1679"/>
              </a:lnSpc>
              <a:spcBef>
                <a:spcPct val="0"/>
              </a:spcBef>
            </a:pPr>
            <a:r>
              <a:rPr lang="en-US" sz="1200" b="1">
                <a:solidFill>
                  <a:srgbClr val="043C68"/>
                </a:solidFill>
                <a:latin typeface="Aptos"/>
                <a:ea typeface="Canva Sans Bold"/>
                <a:cs typeface="Canva Sans Bold"/>
                <a:sym typeface="Canva Sans Bold"/>
              </a:rPr>
              <a:t>New GPCCMP</a:t>
            </a:r>
            <a:endParaRPr lang="en-US" sz="1200" b="1">
              <a:solidFill>
                <a:srgbClr val="043C68"/>
              </a:solidFill>
              <a:latin typeface="Aptos" panose="020B0004020202020204" pitchFamily="34" charset="0"/>
              <a:ea typeface="Canva Sans Bold"/>
              <a:cs typeface="Canva Sans Bold"/>
              <a:sym typeface="Canva Sans Bold"/>
            </a:endParaRPr>
          </a:p>
        </p:txBody>
      </p:sp>
      <p:sp>
        <p:nvSpPr>
          <p:cNvPr id="47" name="TextBox 47"/>
          <p:cNvSpPr txBox="1"/>
          <p:nvPr/>
        </p:nvSpPr>
        <p:spPr>
          <a:xfrm>
            <a:off x="554182" y="3574736"/>
            <a:ext cx="4973322" cy="710579"/>
          </a:xfrm>
          <a:prstGeom prst="rect">
            <a:avLst/>
          </a:prstGeom>
        </p:spPr>
        <p:txBody>
          <a:bodyPr wrap="square" lIns="0" tIns="0" rIns="0" bIns="0" rtlCol="0" anchor="t">
            <a:spAutoFit/>
          </a:bodyPr>
          <a:lstStyle/>
          <a:p>
            <a:pPr algn="l">
              <a:lnSpc>
                <a:spcPts val="1400"/>
              </a:lnSpc>
              <a:spcBef>
                <a:spcPct val="0"/>
              </a:spcBef>
            </a:pPr>
            <a:r>
              <a:rPr lang="en-US" sz="1050" b="1">
                <a:solidFill>
                  <a:srgbClr val="2D5BA6"/>
                </a:solidFill>
                <a:latin typeface="Aptos" panose="020B0004020202020204" pitchFamily="34" charset="0"/>
                <a:ea typeface="Canva Sans Bold"/>
                <a:cs typeface="Canva Sans Bold"/>
                <a:sym typeface="Canva Sans Bold"/>
              </a:rPr>
              <a:t>1.Patient Eligibility</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Must have at least </a:t>
            </a:r>
            <a:r>
              <a:rPr lang="en-US" sz="1050" b="1">
                <a:solidFill>
                  <a:srgbClr val="545454"/>
                </a:solidFill>
                <a:latin typeface="Aptos" panose="020B0004020202020204" pitchFamily="34" charset="0"/>
                <a:ea typeface="Canva Sans Bold"/>
                <a:cs typeface="Canva Sans Bold"/>
                <a:sym typeface="Canva Sans Bold"/>
              </a:rPr>
              <a:t>one chronic condition </a:t>
            </a:r>
            <a:r>
              <a:rPr lang="en-US" sz="1050">
                <a:solidFill>
                  <a:srgbClr val="545454"/>
                </a:solidFill>
                <a:latin typeface="Aptos" panose="020B0004020202020204" pitchFamily="34" charset="0"/>
                <a:ea typeface="Canva Sans"/>
                <a:cs typeface="Canva Sans"/>
                <a:sym typeface="Canva Sans"/>
              </a:rPr>
              <a:t>(≥6 months). No age restrictions.</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a:t>
            </a:r>
            <a:r>
              <a:rPr lang="en-US" sz="1050" b="1">
                <a:solidFill>
                  <a:srgbClr val="545454"/>
                </a:solidFill>
                <a:latin typeface="Aptos" panose="020B0004020202020204" pitchFamily="34" charset="0"/>
                <a:ea typeface="Canva Sans Bold"/>
                <a:cs typeface="Canva Sans Bold"/>
                <a:sym typeface="Canva Sans Bold"/>
              </a:rPr>
              <a:t>MyMedicare status checked. Discuss MyMedicare patient registration to support care continuity with your practice.</a:t>
            </a:r>
          </a:p>
        </p:txBody>
      </p:sp>
      <p:sp>
        <p:nvSpPr>
          <p:cNvPr id="48" name="TextBox 48"/>
          <p:cNvSpPr txBox="1"/>
          <p:nvPr/>
        </p:nvSpPr>
        <p:spPr>
          <a:xfrm>
            <a:off x="554182" y="4388419"/>
            <a:ext cx="5062836" cy="1068113"/>
          </a:xfrm>
          <a:prstGeom prst="rect">
            <a:avLst/>
          </a:prstGeom>
        </p:spPr>
        <p:txBody>
          <a:bodyPr wrap="square" lIns="0" tIns="0" rIns="0" bIns="0" rtlCol="0" anchor="t">
            <a:spAutoFit/>
          </a:bodyPr>
          <a:lstStyle/>
          <a:p>
            <a:pPr algn="l">
              <a:lnSpc>
                <a:spcPts val="1400"/>
              </a:lnSpc>
              <a:spcBef>
                <a:spcPct val="0"/>
              </a:spcBef>
            </a:pPr>
            <a:r>
              <a:rPr lang="en-US" sz="1050" b="1">
                <a:solidFill>
                  <a:srgbClr val="2D5BA6"/>
                </a:solidFill>
                <a:latin typeface="Aptos" panose="020B0004020202020204" pitchFamily="34" charset="0"/>
                <a:ea typeface="Canva Sans Bold"/>
                <a:cs typeface="Canva Sans Bold"/>
                <a:sym typeface="Canva Sans Bold"/>
              </a:rPr>
              <a:t>2. Develop Management Plan:  </a:t>
            </a:r>
            <a:r>
              <a:rPr lang="en-US" sz="1050" b="1">
                <a:solidFill>
                  <a:srgbClr val="545454"/>
                </a:solidFill>
                <a:latin typeface="Aptos" panose="020B0004020202020204" pitchFamily="34" charset="0"/>
                <a:ea typeface="Canva Sans Bold"/>
                <a:cs typeface="Canva Sans Bold"/>
                <a:sym typeface="Canva Sans Bold"/>
              </a:rPr>
              <a:t>Practice Nurse, Aboriginal Health Workers or Practitioners may contribute to preparing the plan -</a:t>
            </a:r>
            <a:r>
              <a:rPr lang="en-US" sz="1050" b="1">
                <a:solidFill>
                  <a:srgbClr val="000000"/>
                </a:solidFill>
                <a:latin typeface="Aptos" panose="020B0004020202020204" pitchFamily="34" charset="0"/>
                <a:ea typeface="Canva Sans Bold"/>
                <a:cs typeface="Canva Sans Bold"/>
                <a:sym typeface="Canva Sans Bold"/>
              </a:rPr>
              <a:t> </a:t>
            </a:r>
            <a:r>
              <a:rPr lang="en-US" sz="1050" b="1">
                <a:solidFill>
                  <a:srgbClr val="FF3131"/>
                </a:solidFill>
                <a:latin typeface="Aptos" panose="020B0004020202020204" pitchFamily="34" charset="0"/>
                <a:ea typeface="Canva Sans Bold"/>
                <a:cs typeface="Canva Sans Bold"/>
                <a:sym typeface="Canva Sans Bold"/>
              </a:rPr>
              <a:t>GP must see patient </a:t>
            </a:r>
          </a:p>
          <a:p>
            <a:pPr>
              <a:lnSpc>
                <a:spcPts val="1400"/>
              </a:lnSpc>
              <a:spcBef>
                <a:spcPct val="0"/>
              </a:spcBef>
            </a:pPr>
            <a:r>
              <a:rPr lang="en-US" sz="1050">
                <a:solidFill>
                  <a:srgbClr val="545454"/>
                </a:solidFill>
                <a:latin typeface="Aptos" panose="020B0004020202020204" pitchFamily="34" charset="0"/>
                <a:ea typeface="Canva Sans"/>
                <a:cs typeface="Canva Sans"/>
                <a:sym typeface="Canva Sans"/>
              </a:rPr>
              <a:t>☐ Explain the management plan process, gain informed consent, and collaboratively identify  patient, goals, actions, and required services. </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Discuss review visit frequency and importance.</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Refer to other providers as needed (</a:t>
            </a:r>
            <a:r>
              <a:rPr lang="en-US" sz="1050" b="1">
                <a:solidFill>
                  <a:srgbClr val="545454"/>
                </a:solidFill>
                <a:latin typeface="Aptos" panose="020B0004020202020204" pitchFamily="34" charset="0"/>
                <a:ea typeface="Canva Sans Bold"/>
                <a:cs typeface="Canva Sans Bold"/>
                <a:sym typeface="Canva Sans Bold"/>
              </a:rPr>
              <a:t>referral letters,</a:t>
            </a:r>
            <a:r>
              <a:rPr lang="en-US" sz="1050">
                <a:solidFill>
                  <a:srgbClr val="545454"/>
                </a:solidFill>
                <a:latin typeface="Aptos" panose="020B0004020202020204" pitchFamily="34" charset="0"/>
                <a:ea typeface="Canva Sans"/>
                <a:cs typeface="Canva Sans"/>
                <a:sym typeface="Canva Sans"/>
              </a:rPr>
              <a:t> not TCAs).</a:t>
            </a:r>
          </a:p>
        </p:txBody>
      </p:sp>
      <p:sp>
        <p:nvSpPr>
          <p:cNvPr id="49" name="TextBox 49"/>
          <p:cNvSpPr txBox="1"/>
          <p:nvPr/>
        </p:nvSpPr>
        <p:spPr>
          <a:xfrm>
            <a:off x="554182" y="5565278"/>
            <a:ext cx="4871486" cy="1055802"/>
          </a:xfrm>
          <a:prstGeom prst="rect">
            <a:avLst/>
          </a:prstGeom>
        </p:spPr>
        <p:txBody>
          <a:bodyPr wrap="square" lIns="0" tIns="0" rIns="0" bIns="0" rtlCol="0" anchor="t">
            <a:spAutoFit/>
          </a:bodyPr>
          <a:lstStyle/>
          <a:p>
            <a:pPr algn="l">
              <a:lnSpc>
                <a:spcPts val="1400"/>
              </a:lnSpc>
              <a:spcBef>
                <a:spcPct val="0"/>
              </a:spcBef>
            </a:pPr>
            <a:r>
              <a:rPr lang="en-US" sz="1050" b="1">
                <a:solidFill>
                  <a:srgbClr val="2D5BA6"/>
                </a:solidFill>
                <a:latin typeface="Aptos" panose="020B0004020202020204" pitchFamily="34" charset="0"/>
                <a:ea typeface="Canva Sans Bold"/>
                <a:cs typeface="Canva Sans Bold"/>
                <a:sym typeface="Canva Sans Bold"/>
              </a:rPr>
              <a:t>3. Complete the Plan </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Record consent and provide copy of plan to patient and carer.</a:t>
            </a:r>
          </a:p>
          <a:p>
            <a:pPr>
              <a:lnSpc>
                <a:spcPts val="1400"/>
              </a:lnSpc>
              <a:spcBef>
                <a:spcPct val="0"/>
              </a:spcBef>
            </a:pPr>
            <a:r>
              <a:rPr lang="en-US" sz="1050">
                <a:solidFill>
                  <a:srgbClr val="545454"/>
                </a:solidFill>
                <a:latin typeface="Aptos" panose="020B0004020202020204" pitchFamily="34" charset="0"/>
                <a:ea typeface="Canva Sans"/>
                <a:cs typeface="Canva Sans"/>
                <a:sym typeface="Canva Sans"/>
              </a:rPr>
              <a:t>☐ </a:t>
            </a:r>
            <a:r>
              <a:rPr lang="en-US" sz="1050" b="1">
                <a:solidFill>
                  <a:srgbClr val="545454"/>
                </a:solidFill>
                <a:latin typeface="Aptos" panose="020B0004020202020204" pitchFamily="34" charset="0"/>
                <a:ea typeface="Canva Sans Bold"/>
                <a:cs typeface="Canva Sans Bold"/>
                <a:sym typeface="Canva Sans Bold"/>
              </a:rPr>
              <a:t>Set review timeline</a:t>
            </a:r>
            <a:r>
              <a:rPr lang="en-US" sz="1050">
                <a:solidFill>
                  <a:srgbClr val="545454"/>
                </a:solidFill>
                <a:latin typeface="Aptos" panose="020B0004020202020204" pitchFamily="34" charset="0"/>
                <a:ea typeface="Canva Sans"/>
                <a:cs typeface="Canva Sans"/>
                <a:sym typeface="Canva Sans"/>
              </a:rPr>
              <a:t>— As clinically appropriate, up to </a:t>
            </a:r>
            <a:r>
              <a:rPr lang="en-US" sz="1050" b="1">
                <a:solidFill>
                  <a:srgbClr val="545454"/>
                </a:solidFill>
                <a:latin typeface="Aptos" panose="020B0004020202020204" pitchFamily="34" charset="0"/>
                <a:ea typeface="Canva Sans Bold"/>
                <a:cs typeface="Canva Sans Bold"/>
                <a:sym typeface="Canva Sans Bold"/>
              </a:rPr>
              <a:t>every 3 months</a:t>
            </a:r>
            <a:endParaRPr lang="en-US" sz="1050">
              <a:solidFill>
                <a:srgbClr val="545454"/>
              </a:solidFill>
              <a:latin typeface="Aptos" panose="020B0004020202020204" pitchFamily="34" charset="0"/>
              <a:ea typeface="Canva Sans"/>
              <a:cs typeface="Canva Sans"/>
              <a:sym typeface="Canva Sans"/>
            </a:endParaRP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Share plan with referred providers (with consent)</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Encourage upload to My Health Record (with consent)</a:t>
            </a:r>
          </a:p>
          <a:p>
            <a:pPr algn="l">
              <a:lnSpc>
                <a:spcPts val="1260"/>
              </a:lnSpc>
              <a:spcBef>
                <a:spcPct val="0"/>
              </a:spcBef>
            </a:pPr>
            <a:endParaRPr lang="en-US" sz="1000">
              <a:solidFill>
                <a:srgbClr val="545454"/>
              </a:solidFill>
              <a:latin typeface="Canva Sans"/>
              <a:ea typeface="Canva Sans"/>
              <a:cs typeface="Canva Sans"/>
              <a:sym typeface="Canva Sans"/>
            </a:endParaRPr>
          </a:p>
        </p:txBody>
      </p:sp>
      <p:sp>
        <p:nvSpPr>
          <p:cNvPr id="50" name="TextBox 50"/>
          <p:cNvSpPr txBox="1"/>
          <p:nvPr/>
        </p:nvSpPr>
        <p:spPr>
          <a:xfrm>
            <a:off x="577893" y="6570305"/>
            <a:ext cx="4775776" cy="876266"/>
          </a:xfrm>
          <a:prstGeom prst="rect">
            <a:avLst/>
          </a:prstGeom>
        </p:spPr>
        <p:txBody>
          <a:bodyPr wrap="square" lIns="0" tIns="0" rIns="0" bIns="0" rtlCol="0" anchor="t">
            <a:spAutoFit/>
          </a:bodyPr>
          <a:lstStyle/>
          <a:p>
            <a:pPr algn="l">
              <a:lnSpc>
                <a:spcPts val="1400"/>
              </a:lnSpc>
              <a:spcBef>
                <a:spcPct val="0"/>
              </a:spcBef>
            </a:pPr>
            <a:r>
              <a:rPr lang="en-US" sz="1050" b="1">
                <a:solidFill>
                  <a:srgbClr val="2D5BA6"/>
                </a:solidFill>
                <a:latin typeface="Aptos" panose="020B0004020202020204" pitchFamily="34" charset="0"/>
                <a:ea typeface="Canva Sans Bold"/>
                <a:cs typeface="Canva Sans Bold"/>
                <a:sym typeface="Canva Sans Bold"/>
              </a:rPr>
              <a:t>4. Claiming </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Use correct item numbers (e.g. 965 for plan, 967 for review)</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All plan elements must be complete to claim</a:t>
            </a:r>
          </a:p>
          <a:p>
            <a:pPr algn="l">
              <a:lnSpc>
                <a:spcPts val="1400"/>
              </a:lnSpc>
              <a:spcBef>
                <a:spcPct val="0"/>
              </a:spcBef>
            </a:pPr>
            <a:r>
              <a:rPr lang="en-US" sz="1050">
                <a:solidFill>
                  <a:srgbClr val="545454"/>
                </a:solidFill>
                <a:latin typeface="Aptos" panose="020B0004020202020204" pitchFamily="34" charset="0"/>
                <a:ea typeface="Canva Sans"/>
                <a:cs typeface="Canva Sans"/>
                <a:sym typeface="Canva Sans"/>
              </a:rPr>
              <a:t>☐ Claiming unlocks up to 5 Medicare-rebated allied health visits</a:t>
            </a:r>
            <a:endParaRPr lang="en-US" sz="1000">
              <a:solidFill>
                <a:srgbClr val="545454"/>
              </a:solidFill>
              <a:latin typeface="Canva Sans"/>
              <a:ea typeface="Canva Sans"/>
              <a:cs typeface="Canva Sans"/>
              <a:sym typeface="Canva Sans"/>
            </a:endParaRPr>
          </a:p>
          <a:p>
            <a:pPr algn="l">
              <a:lnSpc>
                <a:spcPts val="1260"/>
              </a:lnSpc>
              <a:spcBef>
                <a:spcPct val="0"/>
              </a:spcBef>
            </a:pPr>
            <a:endParaRPr lang="en-US" sz="1000">
              <a:solidFill>
                <a:srgbClr val="545454"/>
              </a:solidFill>
              <a:latin typeface="Canva Sans"/>
              <a:ea typeface="Canva Sans"/>
              <a:cs typeface="Canva Sans"/>
              <a:sym typeface="Canva Sans"/>
            </a:endParaRPr>
          </a:p>
        </p:txBody>
      </p:sp>
      <p:grpSp>
        <p:nvGrpSpPr>
          <p:cNvPr id="51" name="Group 51"/>
          <p:cNvGrpSpPr/>
          <p:nvPr/>
        </p:nvGrpSpPr>
        <p:grpSpPr>
          <a:xfrm>
            <a:off x="8711671" y="1673085"/>
            <a:ext cx="1099515" cy="674626"/>
            <a:chOff x="0" y="-28575"/>
            <a:chExt cx="394041" cy="241771"/>
          </a:xfrm>
        </p:grpSpPr>
        <p:sp>
          <p:nvSpPr>
            <p:cNvPr id="52" name="Freeform 52"/>
            <p:cNvSpPr/>
            <p:nvPr/>
          </p:nvSpPr>
          <p:spPr>
            <a:xfrm>
              <a:off x="0" y="0"/>
              <a:ext cx="394041" cy="213196"/>
            </a:xfrm>
            <a:custGeom>
              <a:avLst/>
              <a:gdLst/>
              <a:ahLst/>
              <a:cxnLst/>
              <a:rect l="l" t="t" r="r" b="b"/>
              <a:pathLst>
                <a:path w="394041" h="213196">
                  <a:moveTo>
                    <a:pt x="106598" y="0"/>
                  </a:moveTo>
                  <a:lnTo>
                    <a:pt x="287444" y="0"/>
                  </a:lnTo>
                  <a:cubicBezTo>
                    <a:pt x="346316" y="0"/>
                    <a:pt x="394041" y="47726"/>
                    <a:pt x="394041" y="106598"/>
                  </a:cubicBezTo>
                  <a:lnTo>
                    <a:pt x="394041" y="106598"/>
                  </a:lnTo>
                  <a:cubicBezTo>
                    <a:pt x="394041" y="134870"/>
                    <a:pt x="382811" y="161983"/>
                    <a:pt x="362820" y="181974"/>
                  </a:cubicBezTo>
                  <a:cubicBezTo>
                    <a:pt x="342829" y="201965"/>
                    <a:pt x="315715" y="213196"/>
                    <a:pt x="287444" y="213196"/>
                  </a:cubicBezTo>
                  <a:lnTo>
                    <a:pt x="106598" y="213196"/>
                  </a:lnTo>
                  <a:cubicBezTo>
                    <a:pt x="47726" y="213196"/>
                    <a:pt x="0" y="165470"/>
                    <a:pt x="0" y="106598"/>
                  </a:cubicBezTo>
                  <a:lnTo>
                    <a:pt x="0" y="106598"/>
                  </a:lnTo>
                  <a:cubicBezTo>
                    <a:pt x="0" y="47726"/>
                    <a:pt x="47726" y="0"/>
                    <a:pt x="106598" y="0"/>
                  </a:cubicBezTo>
                  <a:close/>
                </a:path>
              </a:pathLst>
            </a:custGeom>
            <a:solidFill>
              <a:srgbClr val="2FCB80"/>
            </a:solidFill>
          </p:spPr>
          <p:txBody>
            <a:bodyPr/>
            <a:lstStyle/>
            <a:p>
              <a:endParaRPr lang="en-AU"/>
            </a:p>
          </p:txBody>
        </p:sp>
        <p:sp>
          <p:nvSpPr>
            <p:cNvPr id="53" name="TextBox 53"/>
            <p:cNvSpPr txBox="1"/>
            <p:nvPr/>
          </p:nvSpPr>
          <p:spPr>
            <a:xfrm>
              <a:off x="0" y="-28575"/>
              <a:ext cx="394041" cy="241771"/>
            </a:xfrm>
            <a:prstGeom prst="rect">
              <a:avLst/>
            </a:prstGeom>
          </p:spPr>
          <p:txBody>
            <a:bodyPr lIns="50800" tIns="50800" rIns="50800" bIns="50800" rtlCol="0" anchor="ctr"/>
            <a:lstStyle/>
            <a:p>
              <a:pPr algn="ctr">
                <a:lnSpc>
                  <a:spcPts val="1960"/>
                </a:lnSpc>
              </a:pPr>
              <a:endParaRPr/>
            </a:p>
          </p:txBody>
        </p:sp>
      </p:grpSp>
      <p:grpSp>
        <p:nvGrpSpPr>
          <p:cNvPr id="64" name="Group 64"/>
          <p:cNvGrpSpPr/>
          <p:nvPr/>
        </p:nvGrpSpPr>
        <p:grpSpPr>
          <a:xfrm>
            <a:off x="5924390" y="3119121"/>
            <a:ext cx="381144" cy="477904"/>
            <a:chOff x="0" y="-28575"/>
            <a:chExt cx="136594" cy="171270"/>
          </a:xfrm>
        </p:grpSpPr>
        <p:sp>
          <p:nvSpPr>
            <p:cNvPr id="65" name="Freeform 65"/>
            <p:cNvSpPr/>
            <p:nvPr/>
          </p:nvSpPr>
          <p:spPr>
            <a:xfrm>
              <a:off x="0" y="0"/>
              <a:ext cx="136594" cy="142695"/>
            </a:xfrm>
            <a:custGeom>
              <a:avLst/>
              <a:gdLst/>
              <a:ahLst/>
              <a:cxnLst/>
              <a:rect l="l" t="t" r="r" b="b"/>
              <a:pathLst>
                <a:path w="136594" h="142695">
                  <a:moveTo>
                    <a:pt x="68297" y="0"/>
                  </a:moveTo>
                  <a:lnTo>
                    <a:pt x="68297" y="0"/>
                  </a:lnTo>
                  <a:cubicBezTo>
                    <a:pt x="106016" y="0"/>
                    <a:pt x="136594" y="30578"/>
                    <a:pt x="136594" y="68297"/>
                  </a:cubicBezTo>
                  <a:lnTo>
                    <a:pt x="136594" y="74398"/>
                  </a:lnTo>
                  <a:cubicBezTo>
                    <a:pt x="136594" y="92512"/>
                    <a:pt x="129398" y="109883"/>
                    <a:pt x="116590" y="122691"/>
                  </a:cubicBezTo>
                  <a:cubicBezTo>
                    <a:pt x="103782" y="135500"/>
                    <a:pt x="86410" y="142695"/>
                    <a:pt x="68297" y="142695"/>
                  </a:cubicBezTo>
                  <a:lnTo>
                    <a:pt x="68297" y="142695"/>
                  </a:lnTo>
                  <a:cubicBezTo>
                    <a:pt x="30578" y="142695"/>
                    <a:pt x="0" y="112118"/>
                    <a:pt x="0" y="74398"/>
                  </a:cubicBezTo>
                  <a:lnTo>
                    <a:pt x="0" y="68297"/>
                  </a:lnTo>
                  <a:cubicBezTo>
                    <a:pt x="0" y="50183"/>
                    <a:pt x="7196" y="32812"/>
                    <a:pt x="20004" y="20004"/>
                  </a:cubicBezTo>
                  <a:cubicBezTo>
                    <a:pt x="32812" y="7196"/>
                    <a:pt x="50183" y="0"/>
                    <a:pt x="68297" y="0"/>
                  </a:cubicBezTo>
                  <a:close/>
                </a:path>
              </a:pathLst>
            </a:custGeom>
            <a:solidFill>
              <a:srgbClr val="2FCB80"/>
            </a:solidFill>
          </p:spPr>
          <p:txBody>
            <a:bodyPr/>
            <a:lstStyle/>
            <a:p>
              <a:endParaRPr lang="en-AU"/>
            </a:p>
          </p:txBody>
        </p:sp>
        <p:sp>
          <p:nvSpPr>
            <p:cNvPr id="66" name="TextBox 66"/>
            <p:cNvSpPr txBox="1"/>
            <p:nvPr/>
          </p:nvSpPr>
          <p:spPr>
            <a:xfrm>
              <a:off x="0" y="-28575"/>
              <a:ext cx="136594" cy="171270"/>
            </a:xfrm>
            <a:prstGeom prst="rect">
              <a:avLst/>
            </a:prstGeom>
          </p:spPr>
          <p:txBody>
            <a:bodyPr lIns="50800" tIns="50800" rIns="50800" bIns="50800" rtlCol="0" anchor="ctr"/>
            <a:lstStyle/>
            <a:p>
              <a:pPr algn="ctr">
                <a:lnSpc>
                  <a:spcPts val="1960"/>
                </a:lnSpc>
              </a:pPr>
              <a:endParaRPr/>
            </a:p>
          </p:txBody>
        </p:sp>
      </p:grpSp>
      <p:grpSp>
        <p:nvGrpSpPr>
          <p:cNvPr id="67" name="Group 67"/>
          <p:cNvGrpSpPr/>
          <p:nvPr/>
        </p:nvGrpSpPr>
        <p:grpSpPr>
          <a:xfrm>
            <a:off x="5924390" y="3662989"/>
            <a:ext cx="381144" cy="495147"/>
            <a:chOff x="0" y="-28575"/>
            <a:chExt cx="136594" cy="177450"/>
          </a:xfrm>
        </p:grpSpPr>
        <p:sp>
          <p:nvSpPr>
            <p:cNvPr id="68" name="Freeform 68"/>
            <p:cNvSpPr/>
            <p:nvPr/>
          </p:nvSpPr>
          <p:spPr>
            <a:xfrm>
              <a:off x="0" y="0"/>
              <a:ext cx="136594" cy="148875"/>
            </a:xfrm>
            <a:custGeom>
              <a:avLst/>
              <a:gdLst/>
              <a:ahLst/>
              <a:cxnLst/>
              <a:rect l="l" t="t" r="r" b="b"/>
              <a:pathLst>
                <a:path w="136594" h="148875">
                  <a:moveTo>
                    <a:pt x="68297" y="0"/>
                  </a:moveTo>
                  <a:lnTo>
                    <a:pt x="68297" y="0"/>
                  </a:lnTo>
                  <a:cubicBezTo>
                    <a:pt x="106016" y="0"/>
                    <a:pt x="136594" y="30578"/>
                    <a:pt x="136594" y="68297"/>
                  </a:cubicBezTo>
                  <a:lnTo>
                    <a:pt x="136594" y="80578"/>
                  </a:lnTo>
                  <a:cubicBezTo>
                    <a:pt x="136594" y="98691"/>
                    <a:pt x="129398" y="116063"/>
                    <a:pt x="116590" y="128871"/>
                  </a:cubicBezTo>
                  <a:cubicBezTo>
                    <a:pt x="103782" y="141679"/>
                    <a:pt x="86410" y="148875"/>
                    <a:pt x="68297" y="148875"/>
                  </a:cubicBezTo>
                  <a:lnTo>
                    <a:pt x="68297" y="148875"/>
                  </a:lnTo>
                  <a:cubicBezTo>
                    <a:pt x="50183" y="148875"/>
                    <a:pt x="32812" y="141679"/>
                    <a:pt x="20004" y="128871"/>
                  </a:cubicBezTo>
                  <a:cubicBezTo>
                    <a:pt x="7196" y="116063"/>
                    <a:pt x="0" y="98691"/>
                    <a:pt x="0" y="80578"/>
                  </a:cubicBezTo>
                  <a:lnTo>
                    <a:pt x="0" y="68297"/>
                  </a:lnTo>
                  <a:cubicBezTo>
                    <a:pt x="0" y="50183"/>
                    <a:pt x="7196" y="32812"/>
                    <a:pt x="20004" y="20004"/>
                  </a:cubicBezTo>
                  <a:cubicBezTo>
                    <a:pt x="32812" y="7196"/>
                    <a:pt x="50183" y="0"/>
                    <a:pt x="68297" y="0"/>
                  </a:cubicBezTo>
                  <a:close/>
                </a:path>
              </a:pathLst>
            </a:custGeom>
            <a:solidFill>
              <a:srgbClr val="CAE4F4"/>
            </a:solidFill>
          </p:spPr>
          <p:txBody>
            <a:bodyPr/>
            <a:lstStyle/>
            <a:p>
              <a:endParaRPr lang="en-AU"/>
            </a:p>
          </p:txBody>
        </p:sp>
        <p:sp>
          <p:nvSpPr>
            <p:cNvPr id="69" name="TextBox 69"/>
            <p:cNvSpPr txBox="1"/>
            <p:nvPr/>
          </p:nvSpPr>
          <p:spPr>
            <a:xfrm>
              <a:off x="0" y="-28575"/>
              <a:ext cx="136594" cy="177450"/>
            </a:xfrm>
            <a:prstGeom prst="rect">
              <a:avLst/>
            </a:prstGeom>
          </p:spPr>
          <p:txBody>
            <a:bodyPr lIns="50800" tIns="50800" rIns="50800" bIns="50800" rtlCol="0" anchor="ctr"/>
            <a:lstStyle/>
            <a:p>
              <a:pPr algn="ctr">
                <a:lnSpc>
                  <a:spcPts val="1960"/>
                </a:lnSpc>
              </a:pPr>
              <a:endParaRPr/>
            </a:p>
          </p:txBody>
        </p:sp>
      </p:grpSp>
      <p:sp>
        <p:nvSpPr>
          <p:cNvPr id="70" name="Freeform 70"/>
          <p:cNvSpPr/>
          <p:nvPr/>
        </p:nvSpPr>
        <p:spPr>
          <a:xfrm>
            <a:off x="5919455" y="4295655"/>
            <a:ext cx="406025" cy="349689"/>
          </a:xfrm>
          <a:custGeom>
            <a:avLst/>
            <a:gdLst/>
            <a:ahLst/>
            <a:cxnLst/>
            <a:rect l="l" t="t" r="r" b="b"/>
            <a:pathLst>
              <a:path w="406025" h="349689">
                <a:moveTo>
                  <a:pt x="0" y="0"/>
                </a:moveTo>
                <a:lnTo>
                  <a:pt x="406025" y="0"/>
                </a:lnTo>
                <a:lnTo>
                  <a:pt x="406025" y="349689"/>
                </a:lnTo>
                <a:lnTo>
                  <a:pt x="0" y="3496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71" name="TextBox 71"/>
          <p:cNvSpPr txBox="1"/>
          <p:nvPr/>
        </p:nvSpPr>
        <p:spPr>
          <a:xfrm>
            <a:off x="5990393" y="5059322"/>
            <a:ext cx="4112486" cy="206082"/>
          </a:xfrm>
          <a:prstGeom prst="rect">
            <a:avLst/>
          </a:prstGeom>
        </p:spPr>
        <p:txBody>
          <a:bodyPr lIns="0" tIns="0" rIns="0" bIns="0" rtlCol="0" anchor="t">
            <a:spAutoFit/>
          </a:bodyPr>
          <a:lstStyle/>
          <a:p>
            <a:pPr>
              <a:lnSpc>
                <a:spcPts val="1679"/>
              </a:lnSpc>
              <a:spcBef>
                <a:spcPct val="0"/>
              </a:spcBef>
            </a:pPr>
            <a:r>
              <a:rPr lang="en-US" sz="1200" b="1">
                <a:solidFill>
                  <a:srgbClr val="043C68"/>
                </a:solidFill>
                <a:latin typeface="Aptos"/>
                <a:ea typeface="Canva Sans Bold"/>
                <a:cs typeface="Canva Sans Bold"/>
                <a:sym typeface="Canva Sans Bold"/>
              </a:rPr>
              <a:t>GPCCMP Reviews </a:t>
            </a:r>
          </a:p>
        </p:txBody>
      </p:sp>
      <p:sp>
        <p:nvSpPr>
          <p:cNvPr id="72" name="TextBox 72"/>
          <p:cNvSpPr txBox="1"/>
          <p:nvPr/>
        </p:nvSpPr>
        <p:spPr>
          <a:xfrm>
            <a:off x="6018685" y="5360463"/>
            <a:ext cx="4121569" cy="1427186"/>
          </a:xfrm>
          <a:prstGeom prst="rect">
            <a:avLst/>
          </a:prstGeom>
        </p:spPr>
        <p:txBody>
          <a:bodyPr wrap="square" lIns="0" tIns="0" rIns="0" bIns="0" rtlCol="0" anchor="t">
            <a:spAutoFit/>
          </a:bodyPr>
          <a:lstStyle/>
          <a:p>
            <a:pPr algn="l">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Review GPCCMPs up to every 3 months if clinically appropriate</a:t>
            </a:r>
          </a:p>
          <a:p>
            <a:pPr algn="l">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Use MBS item 967 (face-to-face) or 92030 (video)</a:t>
            </a:r>
          </a:p>
          <a:p>
            <a:pPr algn="l">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Assess patient progress, update goals and services, record consent</a:t>
            </a:r>
          </a:p>
          <a:p>
            <a:pPr>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Review letters from other providers and note updates in patient file</a:t>
            </a:r>
          </a:p>
          <a:p>
            <a:pPr>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Provide an updated copy to the patient and carer</a:t>
            </a:r>
          </a:p>
          <a:p>
            <a:pPr algn="l">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Share updates with other providers (if applicable)</a:t>
            </a:r>
          </a:p>
          <a:p>
            <a:pPr>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Encourage upload to My Health Record (with consent)</a:t>
            </a:r>
          </a:p>
          <a:p>
            <a:pPr algn="l">
              <a:lnSpc>
                <a:spcPts val="1400"/>
              </a:lnSpc>
              <a:spcBef>
                <a:spcPct val="0"/>
              </a:spcBef>
            </a:pPr>
            <a:r>
              <a:rPr lang="en-US" sz="1050" dirty="0">
                <a:solidFill>
                  <a:srgbClr val="545454"/>
                </a:solidFill>
                <a:latin typeface="Aptos" panose="020B0004020202020204" pitchFamily="34" charset="0"/>
                <a:ea typeface="Canva Sans"/>
                <a:cs typeface="Canva Sans"/>
                <a:sym typeface="Canva Sans"/>
              </a:rPr>
              <a:t>☐ Consider future review appointments</a:t>
            </a:r>
          </a:p>
        </p:txBody>
      </p:sp>
      <p:sp>
        <p:nvSpPr>
          <p:cNvPr id="76" name="Freeform 76"/>
          <p:cNvSpPr/>
          <p:nvPr/>
        </p:nvSpPr>
        <p:spPr>
          <a:xfrm>
            <a:off x="5783866" y="1212816"/>
            <a:ext cx="440001" cy="340451"/>
          </a:xfrm>
          <a:custGeom>
            <a:avLst/>
            <a:gdLst/>
            <a:ahLst/>
            <a:cxnLst/>
            <a:rect l="l" t="t" r="r" b="b"/>
            <a:pathLst>
              <a:path w="440001" h="340451">
                <a:moveTo>
                  <a:pt x="0" y="0"/>
                </a:moveTo>
                <a:lnTo>
                  <a:pt x="440001" y="0"/>
                </a:lnTo>
                <a:lnTo>
                  <a:pt x="440001" y="340451"/>
                </a:lnTo>
                <a:lnTo>
                  <a:pt x="0" y="3404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77" name="Freeform 77"/>
          <p:cNvSpPr/>
          <p:nvPr/>
        </p:nvSpPr>
        <p:spPr>
          <a:xfrm>
            <a:off x="9371186" y="1235295"/>
            <a:ext cx="440001" cy="340451"/>
          </a:xfrm>
          <a:custGeom>
            <a:avLst/>
            <a:gdLst/>
            <a:ahLst/>
            <a:cxnLst/>
            <a:rect l="l" t="t" r="r" b="b"/>
            <a:pathLst>
              <a:path w="440001" h="340451">
                <a:moveTo>
                  <a:pt x="0" y="0"/>
                </a:moveTo>
                <a:lnTo>
                  <a:pt x="440001" y="0"/>
                </a:lnTo>
                <a:lnTo>
                  <a:pt x="440001" y="340451"/>
                </a:lnTo>
                <a:lnTo>
                  <a:pt x="0" y="3404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79" name="Freeform 79"/>
          <p:cNvSpPr/>
          <p:nvPr/>
        </p:nvSpPr>
        <p:spPr>
          <a:xfrm>
            <a:off x="2311685" y="1218543"/>
            <a:ext cx="324652" cy="325465"/>
          </a:xfrm>
          <a:custGeom>
            <a:avLst/>
            <a:gdLst/>
            <a:ahLst/>
            <a:cxnLst/>
            <a:rect l="l" t="t" r="r" b="b"/>
            <a:pathLst>
              <a:path w="324652" h="325465">
                <a:moveTo>
                  <a:pt x="0" y="0"/>
                </a:moveTo>
                <a:lnTo>
                  <a:pt x="324652" y="0"/>
                </a:lnTo>
                <a:lnTo>
                  <a:pt x="324652" y="325465"/>
                </a:lnTo>
                <a:lnTo>
                  <a:pt x="0" y="3254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80" name="TextBox 80"/>
          <p:cNvSpPr txBox="1"/>
          <p:nvPr/>
        </p:nvSpPr>
        <p:spPr>
          <a:xfrm>
            <a:off x="0" y="280898"/>
            <a:ext cx="6430830" cy="768480"/>
          </a:xfrm>
          <a:prstGeom prst="rect">
            <a:avLst/>
          </a:prstGeom>
        </p:spPr>
        <p:txBody>
          <a:bodyPr wrap="square" lIns="0" tIns="0" rIns="0" bIns="0" rtlCol="0" anchor="t">
            <a:spAutoFit/>
          </a:bodyPr>
          <a:lstStyle/>
          <a:p>
            <a:pPr algn="ctr">
              <a:lnSpc>
                <a:spcPts val="3079"/>
              </a:lnSpc>
              <a:spcBef>
                <a:spcPct val="0"/>
              </a:spcBef>
            </a:pPr>
            <a:r>
              <a:rPr lang="en-US" sz="2199" b="1" dirty="0">
                <a:solidFill>
                  <a:srgbClr val="2B5583"/>
                </a:solidFill>
                <a:latin typeface="Canva Sans Bold"/>
                <a:ea typeface="Canva Sans Bold"/>
                <a:cs typeface="Canva Sans Bold"/>
                <a:sym typeface="Canva Sans Bold"/>
              </a:rPr>
              <a:t>Chronic Condition Management Plans </a:t>
            </a:r>
          </a:p>
          <a:p>
            <a:pPr algn="ctr">
              <a:lnSpc>
                <a:spcPts val="3079"/>
              </a:lnSpc>
              <a:spcBef>
                <a:spcPct val="0"/>
              </a:spcBef>
            </a:pPr>
            <a:r>
              <a:rPr lang="en-US" sz="2199" b="1" dirty="0">
                <a:solidFill>
                  <a:srgbClr val="2B5583"/>
                </a:solidFill>
                <a:latin typeface="Canva Sans Bold"/>
                <a:ea typeface="Canva Sans Bold"/>
                <a:cs typeface="Canva Sans Bold"/>
                <a:sym typeface="Canva Sans Bold"/>
              </a:rPr>
              <a:t>and Reviews</a:t>
            </a:r>
          </a:p>
        </p:txBody>
      </p:sp>
      <p:sp>
        <p:nvSpPr>
          <p:cNvPr id="81" name="TextBox 81"/>
          <p:cNvSpPr txBox="1"/>
          <p:nvPr/>
        </p:nvSpPr>
        <p:spPr>
          <a:xfrm>
            <a:off x="935797" y="1231975"/>
            <a:ext cx="1287971" cy="251607"/>
          </a:xfrm>
          <a:prstGeom prst="rect">
            <a:avLst/>
          </a:prstGeom>
        </p:spPr>
        <p:txBody>
          <a:bodyPr wrap="square" lIns="0" tIns="0" rIns="0" bIns="0" rtlCol="0" anchor="t">
            <a:spAutoFit/>
          </a:bodyPr>
          <a:lstStyle/>
          <a:p>
            <a:pPr algn="ctr">
              <a:lnSpc>
                <a:spcPts val="2099"/>
              </a:lnSpc>
              <a:spcBef>
                <a:spcPct val="0"/>
              </a:spcBef>
            </a:pPr>
            <a:r>
              <a:rPr lang="en-US" sz="1499" b="1">
                <a:solidFill>
                  <a:srgbClr val="FFFFFF"/>
                </a:solidFill>
                <a:latin typeface="Canva Sans Bold"/>
                <a:ea typeface="Canva Sans Bold"/>
                <a:cs typeface="Canva Sans Bold"/>
                <a:sym typeface="Canva Sans Bold"/>
              </a:rPr>
              <a:t>New GPCCMP</a:t>
            </a:r>
          </a:p>
        </p:txBody>
      </p:sp>
      <p:sp>
        <p:nvSpPr>
          <p:cNvPr id="82" name="TextBox 82"/>
          <p:cNvSpPr txBox="1"/>
          <p:nvPr/>
        </p:nvSpPr>
        <p:spPr>
          <a:xfrm>
            <a:off x="3965607" y="1242984"/>
            <a:ext cx="1732790" cy="251607"/>
          </a:xfrm>
          <a:prstGeom prst="rect">
            <a:avLst/>
          </a:prstGeom>
        </p:spPr>
        <p:txBody>
          <a:bodyPr wrap="square" lIns="0" tIns="0" rIns="0" bIns="0" rtlCol="0" anchor="t">
            <a:spAutoFit/>
          </a:bodyPr>
          <a:lstStyle/>
          <a:p>
            <a:pPr algn="ctr">
              <a:lnSpc>
                <a:spcPts val="2099"/>
              </a:lnSpc>
              <a:spcBef>
                <a:spcPct val="0"/>
              </a:spcBef>
            </a:pPr>
            <a:r>
              <a:rPr lang="en-US" sz="1499" b="1">
                <a:solidFill>
                  <a:srgbClr val="FFFFFF"/>
                </a:solidFill>
                <a:latin typeface="Canva Sans Bold"/>
                <a:ea typeface="Canva Sans Bold"/>
                <a:cs typeface="Canva Sans Bold"/>
                <a:sym typeface="Canva Sans Bold"/>
              </a:rPr>
              <a:t>GPCCMP Review</a:t>
            </a:r>
          </a:p>
        </p:txBody>
      </p:sp>
      <p:sp>
        <p:nvSpPr>
          <p:cNvPr id="83" name="TextBox 83"/>
          <p:cNvSpPr txBox="1"/>
          <p:nvPr/>
        </p:nvSpPr>
        <p:spPr>
          <a:xfrm>
            <a:off x="7455466" y="1266733"/>
            <a:ext cx="1685089" cy="251607"/>
          </a:xfrm>
          <a:prstGeom prst="rect">
            <a:avLst/>
          </a:prstGeom>
        </p:spPr>
        <p:txBody>
          <a:bodyPr wrap="square" lIns="0" tIns="0" rIns="0" bIns="0" rtlCol="0" anchor="t">
            <a:spAutoFit/>
          </a:bodyPr>
          <a:lstStyle/>
          <a:p>
            <a:pPr algn="ctr">
              <a:lnSpc>
                <a:spcPts val="2099"/>
              </a:lnSpc>
              <a:spcBef>
                <a:spcPct val="0"/>
              </a:spcBef>
            </a:pPr>
            <a:r>
              <a:rPr lang="en-US" sz="1499" b="1">
                <a:solidFill>
                  <a:srgbClr val="FFFFFF"/>
                </a:solidFill>
                <a:latin typeface="Canva Sans Bold"/>
                <a:ea typeface="Canva Sans Bold"/>
                <a:cs typeface="Canva Sans Bold"/>
                <a:sym typeface="Canva Sans Bold"/>
              </a:rPr>
              <a:t>GPCCMP Review</a:t>
            </a:r>
          </a:p>
        </p:txBody>
      </p:sp>
      <p:sp>
        <p:nvSpPr>
          <p:cNvPr id="85" name="TextBox 85"/>
          <p:cNvSpPr txBox="1"/>
          <p:nvPr/>
        </p:nvSpPr>
        <p:spPr>
          <a:xfrm>
            <a:off x="1120930" y="1815408"/>
            <a:ext cx="1272974" cy="416332"/>
          </a:xfrm>
          <a:prstGeom prst="rect">
            <a:avLst/>
          </a:prstGeom>
        </p:spPr>
        <p:txBody>
          <a:bodyPr lIns="0" tIns="0" rIns="0" bIns="0" rtlCol="0" anchor="t">
            <a:spAutoFit/>
          </a:bodyPr>
          <a:lstStyle/>
          <a:p>
            <a:pPr algn="ctr">
              <a:lnSpc>
                <a:spcPts val="1120"/>
              </a:lnSpc>
            </a:pPr>
            <a:r>
              <a:rPr lang="en-US" sz="900" b="1">
                <a:solidFill>
                  <a:srgbClr val="000000"/>
                </a:solidFill>
                <a:latin typeface="Aptos" panose="020B0004020202020204" pitchFamily="34" charset="0"/>
                <a:ea typeface="Canva Sans Bold"/>
                <a:cs typeface="Canva Sans Bold"/>
                <a:sym typeface="Canva Sans Bold"/>
              </a:rPr>
              <a:t>New GPCCMP Plan </a:t>
            </a:r>
          </a:p>
          <a:p>
            <a:pPr algn="ctr">
              <a:lnSpc>
                <a:spcPts val="1120"/>
              </a:lnSpc>
            </a:pPr>
            <a:r>
              <a:rPr lang="en-US" sz="900">
                <a:solidFill>
                  <a:srgbClr val="000000"/>
                </a:solidFill>
                <a:latin typeface="Aptos" panose="020B0004020202020204" pitchFamily="34" charset="0"/>
                <a:ea typeface="Canva Sans"/>
                <a:cs typeface="Canva Sans"/>
                <a:sym typeface="Canva Sans"/>
              </a:rPr>
              <a:t>MBS 965 or 92029</a:t>
            </a:r>
          </a:p>
          <a:p>
            <a:pPr algn="ctr">
              <a:lnSpc>
                <a:spcPts val="1120"/>
              </a:lnSpc>
              <a:spcBef>
                <a:spcPct val="0"/>
              </a:spcBef>
            </a:pPr>
            <a:r>
              <a:rPr lang="en-US" sz="900">
                <a:solidFill>
                  <a:srgbClr val="000000"/>
                </a:solidFill>
                <a:latin typeface="Aptos" panose="020B0004020202020204" pitchFamily="34" charset="0"/>
                <a:ea typeface="Canva Sans"/>
                <a:cs typeface="Canva Sans"/>
                <a:sym typeface="Canva Sans"/>
              </a:rPr>
              <a:t>$156.55 </a:t>
            </a:r>
          </a:p>
        </p:txBody>
      </p:sp>
      <p:sp>
        <p:nvSpPr>
          <p:cNvPr id="86" name="TextBox 86"/>
          <p:cNvSpPr txBox="1"/>
          <p:nvPr/>
        </p:nvSpPr>
        <p:spPr>
          <a:xfrm>
            <a:off x="5250372" y="1820985"/>
            <a:ext cx="996210" cy="416332"/>
          </a:xfrm>
          <a:prstGeom prst="rect">
            <a:avLst/>
          </a:prstGeom>
        </p:spPr>
        <p:txBody>
          <a:bodyPr lIns="0" tIns="0" rIns="0" bIns="0" rtlCol="0" anchor="t">
            <a:spAutoFit/>
          </a:bodyPr>
          <a:lstStyle/>
          <a:p>
            <a:pPr algn="ctr">
              <a:lnSpc>
                <a:spcPts val="1120"/>
              </a:lnSpc>
            </a:pPr>
            <a:r>
              <a:rPr lang="en-US" sz="900" b="1">
                <a:solidFill>
                  <a:srgbClr val="000000"/>
                </a:solidFill>
                <a:latin typeface="Aptos" panose="020B0004020202020204" pitchFamily="34" charset="0"/>
                <a:ea typeface="Canva Sans Bold"/>
                <a:cs typeface="Canva Sans Bold"/>
                <a:sym typeface="Canva Sans Bold"/>
              </a:rPr>
              <a:t>Review Plan </a:t>
            </a:r>
          </a:p>
          <a:p>
            <a:pPr algn="ctr">
              <a:lnSpc>
                <a:spcPts val="1120"/>
              </a:lnSpc>
            </a:pPr>
            <a:r>
              <a:rPr lang="en-US" sz="900">
                <a:solidFill>
                  <a:srgbClr val="000000"/>
                </a:solidFill>
                <a:latin typeface="Aptos" panose="020B0004020202020204" pitchFamily="34" charset="0"/>
                <a:ea typeface="Canva Sans"/>
                <a:cs typeface="Canva Sans"/>
                <a:sym typeface="Canva Sans"/>
              </a:rPr>
              <a:t>MBS 967 or 92030</a:t>
            </a:r>
          </a:p>
          <a:p>
            <a:pPr algn="ctr">
              <a:lnSpc>
                <a:spcPts val="1120"/>
              </a:lnSpc>
              <a:spcBef>
                <a:spcPct val="0"/>
              </a:spcBef>
            </a:pPr>
            <a:r>
              <a:rPr lang="en-US" sz="900">
                <a:solidFill>
                  <a:srgbClr val="000000"/>
                </a:solidFill>
                <a:latin typeface="Aptos" panose="020B0004020202020204" pitchFamily="34" charset="0"/>
                <a:ea typeface="Canva Sans"/>
                <a:cs typeface="Canva Sans"/>
                <a:sym typeface="Canva Sans"/>
              </a:rPr>
              <a:t>$156.55 </a:t>
            </a:r>
          </a:p>
        </p:txBody>
      </p:sp>
      <p:sp>
        <p:nvSpPr>
          <p:cNvPr id="87" name="TextBox 87"/>
          <p:cNvSpPr txBox="1"/>
          <p:nvPr/>
        </p:nvSpPr>
        <p:spPr>
          <a:xfrm>
            <a:off x="4048841" y="1761801"/>
            <a:ext cx="1065062" cy="555473"/>
          </a:xfrm>
          <a:prstGeom prst="rect">
            <a:avLst/>
          </a:prstGeom>
        </p:spPr>
        <p:txBody>
          <a:bodyPr lIns="0" tIns="0" rIns="0" bIns="0" rtlCol="0" anchor="t">
            <a:spAutoFit/>
          </a:bodyPr>
          <a:lstStyle/>
          <a:p>
            <a:pPr algn="ctr">
              <a:lnSpc>
                <a:spcPts val="1120"/>
              </a:lnSpc>
            </a:pPr>
            <a:r>
              <a:rPr lang="en-US" sz="900">
                <a:solidFill>
                  <a:srgbClr val="000000"/>
                </a:solidFill>
                <a:latin typeface="Aptos" panose="020B0004020202020204" pitchFamily="34" charset="0"/>
                <a:ea typeface="Canva Sans"/>
                <a:cs typeface="Canva Sans"/>
                <a:sym typeface="Canva Sans"/>
              </a:rPr>
              <a:t>Patient check in -  face to face or by phone 10997</a:t>
            </a:r>
          </a:p>
          <a:p>
            <a:pPr algn="ctr">
              <a:lnSpc>
                <a:spcPts val="1120"/>
              </a:lnSpc>
              <a:spcBef>
                <a:spcPct val="0"/>
              </a:spcBef>
            </a:pPr>
            <a:r>
              <a:rPr lang="en-US" sz="800">
                <a:solidFill>
                  <a:srgbClr val="000000"/>
                </a:solidFill>
                <a:latin typeface="Canva Sans"/>
                <a:ea typeface="Canva Sans"/>
                <a:cs typeface="Canva Sans"/>
                <a:sym typeface="Canva Sans"/>
              </a:rPr>
              <a:t>$13.65 </a:t>
            </a:r>
          </a:p>
        </p:txBody>
      </p:sp>
      <p:sp>
        <p:nvSpPr>
          <p:cNvPr id="90" name="TextBox 90"/>
          <p:cNvSpPr txBox="1"/>
          <p:nvPr/>
        </p:nvSpPr>
        <p:spPr>
          <a:xfrm>
            <a:off x="7479187" y="1760671"/>
            <a:ext cx="1065062" cy="557397"/>
          </a:xfrm>
          <a:prstGeom prst="rect">
            <a:avLst/>
          </a:prstGeom>
        </p:spPr>
        <p:txBody>
          <a:bodyPr lIns="0" tIns="0" rIns="0" bIns="0" rtlCol="0" anchor="t">
            <a:spAutoFit/>
          </a:bodyPr>
          <a:lstStyle/>
          <a:p>
            <a:pPr algn="ctr">
              <a:lnSpc>
                <a:spcPts val="1120"/>
              </a:lnSpc>
            </a:pPr>
            <a:r>
              <a:rPr lang="en-US" sz="900">
                <a:solidFill>
                  <a:srgbClr val="000000"/>
                </a:solidFill>
                <a:latin typeface="Aptos" panose="020B0004020202020204" pitchFamily="34" charset="0"/>
                <a:ea typeface="Canva Sans"/>
                <a:cs typeface="Canva Sans"/>
                <a:sym typeface="Canva Sans"/>
              </a:rPr>
              <a:t>Patient check in -  face to face or by phone 10997</a:t>
            </a:r>
          </a:p>
          <a:p>
            <a:pPr algn="ctr">
              <a:lnSpc>
                <a:spcPts val="1120"/>
              </a:lnSpc>
              <a:spcBef>
                <a:spcPct val="0"/>
              </a:spcBef>
            </a:pPr>
            <a:r>
              <a:rPr lang="en-US" sz="900">
                <a:solidFill>
                  <a:srgbClr val="000000"/>
                </a:solidFill>
                <a:latin typeface="Aptos" panose="020B0004020202020204" pitchFamily="34" charset="0"/>
                <a:ea typeface="Canva Sans"/>
                <a:cs typeface="Canva Sans"/>
                <a:sym typeface="Canva Sans"/>
              </a:rPr>
              <a:t>$13.65 </a:t>
            </a:r>
          </a:p>
        </p:txBody>
      </p:sp>
      <p:sp>
        <p:nvSpPr>
          <p:cNvPr id="91" name="TextBox 91"/>
          <p:cNvSpPr txBox="1"/>
          <p:nvPr/>
        </p:nvSpPr>
        <p:spPr>
          <a:xfrm>
            <a:off x="8763324" y="1838172"/>
            <a:ext cx="996210" cy="416332"/>
          </a:xfrm>
          <a:prstGeom prst="rect">
            <a:avLst/>
          </a:prstGeom>
        </p:spPr>
        <p:txBody>
          <a:bodyPr lIns="0" tIns="0" rIns="0" bIns="0" rtlCol="0" anchor="t">
            <a:spAutoFit/>
          </a:bodyPr>
          <a:lstStyle/>
          <a:p>
            <a:pPr algn="ctr">
              <a:lnSpc>
                <a:spcPts val="1120"/>
              </a:lnSpc>
            </a:pPr>
            <a:r>
              <a:rPr lang="en-US" sz="900" b="1">
                <a:solidFill>
                  <a:srgbClr val="000000"/>
                </a:solidFill>
                <a:latin typeface="Aptos" panose="020B0004020202020204" pitchFamily="34" charset="0"/>
                <a:ea typeface="Canva Sans Bold"/>
                <a:cs typeface="Canva Sans Bold"/>
                <a:sym typeface="Canva Sans Bold"/>
              </a:rPr>
              <a:t>Review Plan </a:t>
            </a:r>
          </a:p>
          <a:p>
            <a:pPr algn="ctr">
              <a:lnSpc>
                <a:spcPts val="1120"/>
              </a:lnSpc>
            </a:pPr>
            <a:r>
              <a:rPr lang="en-US" sz="900">
                <a:solidFill>
                  <a:srgbClr val="000000"/>
                </a:solidFill>
                <a:latin typeface="Aptos" panose="020B0004020202020204" pitchFamily="34" charset="0"/>
                <a:ea typeface="Canva Sans"/>
                <a:cs typeface="Canva Sans"/>
                <a:sym typeface="Canva Sans"/>
              </a:rPr>
              <a:t>MBS 967 or 92030</a:t>
            </a:r>
          </a:p>
          <a:p>
            <a:pPr algn="ctr">
              <a:lnSpc>
                <a:spcPts val="1120"/>
              </a:lnSpc>
              <a:spcBef>
                <a:spcPct val="0"/>
              </a:spcBef>
            </a:pPr>
            <a:r>
              <a:rPr lang="en-US" sz="900">
                <a:solidFill>
                  <a:srgbClr val="000000"/>
                </a:solidFill>
                <a:latin typeface="Aptos" panose="020B0004020202020204" pitchFamily="34" charset="0"/>
                <a:ea typeface="Canva Sans"/>
                <a:cs typeface="Canva Sans"/>
                <a:sym typeface="Canva Sans"/>
              </a:rPr>
              <a:t>$156.55 </a:t>
            </a:r>
          </a:p>
        </p:txBody>
      </p:sp>
      <p:sp>
        <p:nvSpPr>
          <p:cNvPr id="94" name="TextBox 94"/>
          <p:cNvSpPr txBox="1"/>
          <p:nvPr/>
        </p:nvSpPr>
        <p:spPr>
          <a:xfrm>
            <a:off x="6388214" y="3318668"/>
            <a:ext cx="3970899" cy="160557"/>
          </a:xfrm>
          <a:prstGeom prst="rect">
            <a:avLst/>
          </a:prstGeom>
        </p:spPr>
        <p:txBody>
          <a:bodyPr lIns="0" tIns="0" rIns="0" bIns="0" rtlCol="0" anchor="t">
            <a:spAutoFit/>
          </a:bodyPr>
          <a:lstStyle/>
          <a:p>
            <a:pPr algn="l">
              <a:lnSpc>
                <a:spcPts val="1260"/>
              </a:lnSpc>
              <a:spcBef>
                <a:spcPct val="0"/>
              </a:spcBef>
            </a:pPr>
            <a:r>
              <a:rPr lang="en-US" sz="1000">
                <a:solidFill>
                  <a:srgbClr val="545454"/>
                </a:solidFill>
                <a:latin typeface="Aptos" panose="020B0004020202020204" pitchFamily="34" charset="0"/>
                <a:ea typeface="Canva Sans"/>
                <a:cs typeface="Canva Sans"/>
                <a:sym typeface="Canva Sans"/>
              </a:rPr>
              <a:t>General Practitioner and prescribed medical practitioner (PMP) items</a:t>
            </a:r>
          </a:p>
        </p:txBody>
      </p:sp>
      <p:sp>
        <p:nvSpPr>
          <p:cNvPr id="95" name="TextBox 95"/>
          <p:cNvSpPr txBox="1"/>
          <p:nvPr/>
        </p:nvSpPr>
        <p:spPr>
          <a:xfrm>
            <a:off x="6416040" y="3794182"/>
            <a:ext cx="3885666" cy="327269"/>
          </a:xfrm>
          <a:prstGeom prst="rect">
            <a:avLst/>
          </a:prstGeom>
        </p:spPr>
        <p:txBody>
          <a:bodyPr lIns="0" tIns="0" rIns="0" bIns="0" rtlCol="0" anchor="t">
            <a:spAutoFit/>
          </a:bodyPr>
          <a:lstStyle/>
          <a:p>
            <a:pPr algn="just">
              <a:lnSpc>
                <a:spcPts val="1260"/>
              </a:lnSpc>
              <a:spcBef>
                <a:spcPct val="0"/>
              </a:spcBef>
            </a:pPr>
            <a:r>
              <a:rPr lang="en-US" sz="1000">
                <a:solidFill>
                  <a:srgbClr val="545454"/>
                </a:solidFill>
                <a:latin typeface="Aptos"/>
                <a:ea typeface="Canva Sans"/>
                <a:cs typeface="Canva Sans"/>
                <a:sym typeface="Canva Sans"/>
              </a:rPr>
              <a:t>Practice nurse/Aboriginal and/or Torres Strait Islander Health Practitioner items</a:t>
            </a:r>
            <a:r>
              <a:rPr lang="en-US" sz="1000" b="1">
                <a:solidFill>
                  <a:srgbClr val="545454"/>
                </a:solidFill>
                <a:latin typeface="Aptos"/>
                <a:ea typeface="Canva Sans Bold"/>
                <a:cs typeface="Canva Sans Bold"/>
                <a:sym typeface="Canva Sans Bold"/>
              </a:rPr>
              <a:t> </a:t>
            </a:r>
          </a:p>
        </p:txBody>
      </p:sp>
      <p:sp>
        <p:nvSpPr>
          <p:cNvPr id="96" name="TextBox 96"/>
          <p:cNvSpPr txBox="1"/>
          <p:nvPr/>
        </p:nvSpPr>
        <p:spPr>
          <a:xfrm>
            <a:off x="6430830" y="4303572"/>
            <a:ext cx="3885666" cy="327269"/>
          </a:xfrm>
          <a:prstGeom prst="rect">
            <a:avLst/>
          </a:prstGeom>
        </p:spPr>
        <p:txBody>
          <a:bodyPr lIns="0" tIns="0" rIns="0" bIns="0" rtlCol="0" anchor="t">
            <a:spAutoFit/>
          </a:bodyPr>
          <a:lstStyle/>
          <a:p>
            <a:pPr algn="just">
              <a:lnSpc>
                <a:spcPts val="1260"/>
              </a:lnSpc>
              <a:spcBef>
                <a:spcPct val="0"/>
              </a:spcBef>
            </a:pPr>
            <a:r>
              <a:rPr lang="en-US" sz="1000">
                <a:solidFill>
                  <a:srgbClr val="545454"/>
                </a:solidFill>
                <a:latin typeface="Aptos" panose="020B0004020202020204" pitchFamily="34" charset="0"/>
                <a:ea typeface="Canva Sans"/>
                <a:cs typeface="Canva Sans"/>
                <a:sym typeface="Canva Sans"/>
              </a:rPr>
              <a:t>Chronic condition management is an </a:t>
            </a:r>
            <a:r>
              <a:rPr lang="en-US" sz="1000" b="1">
                <a:solidFill>
                  <a:srgbClr val="545454"/>
                </a:solidFill>
                <a:latin typeface="Aptos" panose="020B0004020202020204" pitchFamily="34" charset="0"/>
                <a:ea typeface="Canva Sans Bold"/>
                <a:cs typeface="Canva Sans Bold"/>
                <a:sym typeface="Canva Sans Bold"/>
              </a:rPr>
              <a:t>ongoing care process</a:t>
            </a:r>
            <a:r>
              <a:rPr lang="en-US" sz="1000">
                <a:solidFill>
                  <a:srgbClr val="545454"/>
                </a:solidFill>
                <a:latin typeface="Aptos" panose="020B0004020202020204" pitchFamily="34" charset="0"/>
                <a:ea typeface="Canva Sans"/>
                <a:cs typeface="Canva Sans"/>
                <a:sym typeface="Canva Sans"/>
              </a:rPr>
              <a:t> including regular management plan reviews as clinically required. </a:t>
            </a:r>
            <a:endParaRPr lang="en-US" sz="1000" b="1">
              <a:solidFill>
                <a:srgbClr val="545454"/>
              </a:solidFill>
              <a:latin typeface="Aptos" panose="020B0004020202020204" pitchFamily="34" charset="0"/>
              <a:ea typeface="Canva Sans Bold"/>
              <a:cs typeface="Canva Sans Bold"/>
              <a:sym typeface="Canva Sans Bold"/>
            </a:endParaRPr>
          </a:p>
        </p:txBody>
      </p:sp>
      <p:sp>
        <p:nvSpPr>
          <p:cNvPr id="97" name="Rectangle: Single Corner Rounded 96">
            <a:extLst>
              <a:ext uri="{FF2B5EF4-FFF2-40B4-BE49-F238E27FC236}">
                <a16:creationId xmlns:a16="http://schemas.microsoft.com/office/drawing/2014/main" id="{2439CDD4-B62A-637C-44AB-C7CF775C2198}"/>
              </a:ext>
            </a:extLst>
          </p:cNvPr>
          <p:cNvSpPr/>
          <p:nvPr/>
        </p:nvSpPr>
        <p:spPr>
          <a:xfrm>
            <a:off x="447903" y="3268565"/>
            <a:ext cx="5277927" cy="4118880"/>
          </a:xfrm>
          <a:prstGeom prst="round1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Single Corner Rounded 97">
            <a:extLst>
              <a:ext uri="{FF2B5EF4-FFF2-40B4-BE49-F238E27FC236}">
                <a16:creationId xmlns:a16="http://schemas.microsoft.com/office/drawing/2014/main" id="{BDF4C434-835A-DE7B-E596-9456B66BAA5E}"/>
              </a:ext>
            </a:extLst>
          </p:cNvPr>
          <p:cNvSpPr/>
          <p:nvPr/>
        </p:nvSpPr>
        <p:spPr>
          <a:xfrm>
            <a:off x="5855820" y="4980840"/>
            <a:ext cx="4604900" cy="1981379"/>
          </a:xfrm>
          <a:prstGeom prst="round1Rect">
            <a:avLst/>
          </a:prstGeom>
          <a:noFill/>
          <a:ln w="31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TextBox 60">
            <a:extLst>
              <a:ext uri="{FF2B5EF4-FFF2-40B4-BE49-F238E27FC236}">
                <a16:creationId xmlns:a16="http://schemas.microsoft.com/office/drawing/2014/main" id="{97196F25-4753-053B-CDE5-67688FBD68E5}"/>
              </a:ext>
            </a:extLst>
          </p:cNvPr>
          <p:cNvSpPr txBox="1"/>
          <p:nvPr/>
        </p:nvSpPr>
        <p:spPr>
          <a:xfrm>
            <a:off x="3988956" y="2774871"/>
            <a:ext cx="6214122" cy="246221"/>
          </a:xfrm>
          <a:prstGeom prst="rect">
            <a:avLst/>
          </a:prstGeom>
          <a:noFill/>
        </p:spPr>
        <p:txBody>
          <a:bodyPr wrap="square" rtlCol="0">
            <a:spAutoFit/>
          </a:bodyPr>
          <a:lstStyle/>
          <a:p>
            <a:r>
              <a:rPr lang="en-AU" sz="1000" dirty="0">
                <a:latin typeface="Aptos" panose="020B0004020202020204" pitchFamily="34" charset="0"/>
              </a:rPr>
              <a:t>When a patient attends the general practice for episodic care, use appropriate MBS item (e.g. MBS 23)</a:t>
            </a:r>
          </a:p>
        </p:txBody>
      </p:sp>
      <p:sp>
        <p:nvSpPr>
          <p:cNvPr id="74" name="TextBox 73">
            <a:extLst>
              <a:ext uri="{FF2B5EF4-FFF2-40B4-BE49-F238E27FC236}">
                <a16:creationId xmlns:a16="http://schemas.microsoft.com/office/drawing/2014/main" id="{4B6600EB-D9AA-5B95-DE26-C84A7DE35533}"/>
              </a:ext>
            </a:extLst>
          </p:cNvPr>
          <p:cNvSpPr txBox="1"/>
          <p:nvPr/>
        </p:nvSpPr>
        <p:spPr>
          <a:xfrm>
            <a:off x="3826042" y="2527705"/>
            <a:ext cx="6455333" cy="252890"/>
          </a:xfrm>
          <a:prstGeom prst="rect">
            <a:avLst/>
          </a:prstGeom>
          <a:noFill/>
        </p:spPr>
        <p:txBody>
          <a:bodyPr wrap="square">
            <a:spAutoFit/>
          </a:bodyPr>
          <a:lstStyle/>
          <a:p>
            <a:pPr algn="ctr">
              <a:lnSpc>
                <a:spcPts val="1260"/>
              </a:lnSpc>
              <a:spcBef>
                <a:spcPct val="0"/>
              </a:spcBef>
            </a:pPr>
            <a:r>
              <a:rPr lang="en-US" sz="1000" b="1" dirty="0">
                <a:solidFill>
                  <a:srgbClr val="545454"/>
                </a:solidFill>
                <a:latin typeface="Aptos" panose="020B0004020202020204" pitchFamily="34" charset="0"/>
                <a:ea typeface="Canva Sans Bold"/>
                <a:cs typeface="Canva Sans Bold"/>
                <a:sym typeface="Canva Sans Bold"/>
              </a:rPr>
              <a:t>Schedule review appointments as clinically relevant, up to every 3-months. </a:t>
            </a:r>
          </a:p>
        </p:txBody>
      </p:sp>
      <p:sp>
        <p:nvSpPr>
          <p:cNvPr id="60" name="Freeform 45">
            <a:extLst>
              <a:ext uri="{FF2B5EF4-FFF2-40B4-BE49-F238E27FC236}">
                <a16:creationId xmlns:a16="http://schemas.microsoft.com/office/drawing/2014/main" id="{F2D0BE34-70BD-BB29-CF02-236A94786454}"/>
              </a:ext>
            </a:extLst>
          </p:cNvPr>
          <p:cNvSpPr/>
          <p:nvPr/>
        </p:nvSpPr>
        <p:spPr>
          <a:xfrm rot="18953351">
            <a:off x="6314921" y="1292320"/>
            <a:ext cx="1134962" cy="948635"/>
          </a:xfrm>
          <a:custGeom>
            <a:avLst/>
            <a:gdLst/>
            <a:ahLst/>
            <a:cxnLst/>
            <a:rect l="l" t="t" r="r" b="b"/>
            <a:pathLst>
              <a:path w="611652" h="526786">
                <a:moveTo>
                  <a:pt x="0" y="0"/>
                </a:moveTo>
                <a:lnTo>
                  <a:pt x="611652" y="0"/>
                </a:lnTo>
                <a:lnTo>
                  <a:pt x="611652" y="526786"/>
                </a:lnTo>
                <a:lnTo>
                  <a:pt x="0" y="5267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62" name="Arrow: Right 61">
            <a:extLst>
              <a:ext uri="{FF2B5EF4-FFF2-40B4-BE49-F238E27FC236}">
                <a16:creationId xmlns:a16="http://schemas.microsoft.com/office/drawing/2014/main" id="{0010C20B-99EC-66EC-1773-42E6FB4D83C6}"/>
              </a:ext>
            </a:extLst>
          </p:cNvPr>
          <p:cNvSpPr/>
          <p:nvPr/>
        </p:nvSpPr>
        <p:spPr>
          <a:xfrm>
            <a:off x="2732961" y="1729988"/>
            <a:ext cx="1075514" cy="3413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24722" y="97404"/>
            <a:ext cx="2709496" cy="672321"/>
          </a:xfrm>
          <a:custGeom>
            <a:avLst/>
            <a:gdLst/>
            <a:ahLst/>
            <a:cxnLst/>
            <a:rect l="l" t="t" r="r" b="b"/>
            <a:pathLst>
              <a:path w="2709496" h="672321">
                <a:moveTo>
                  <a:pt x="0" y="0"/>
                </a:moveTo>
                <a:lnTo>
                  <a:pt x="2709496" y="0"/>
                </a:lnTo>
                <a:lnTo>
                  <a:pt x="2709496" y="672321"/>
                </a:lnTo>
                <a:lnTo>
                  <a:pt x="0" y="672321"/>
                </a:lnTo>
                <a:lnTo>
                  <a:pt x="0" y="0"/>
                </a:lnTo>
                <a:close/>
              </a:path>
            </a:pathLst>
          </a:custGeom>
          <a:blipFill>
            <a:blip r:embed="rId2"/>
            <a:stretch>
              <a:fillRect l="-43859" r="-6140" b="-27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11328" y="242501"/>
            <a:ext cx="7813394" cy="623498"/>
            <a:chOff x="0" y="-28575"/>
            <a:chExt cx="2800144" cy="223448"/>
          </a:xfrm>
        </p:grpSpPr>
        <p:sp>
          <p:nvSpPr>
            <p:cNvPr id="4" name="Freeform 4"/>
            <p:cNvSpPr/>
            <p:nvPr/>
          </p:nvSpPr>
          <p:spPr>
            <a:xfrm>
              <a:off x="0" y="0"/>
              <a:ext cx="2800144" cy="194873"/>
            </a:xfrm>
            <a:custGeom>
              <a:avLst/>
              <a:gdLst/>
              <a:ahLst/>
              <a:cxnLst/>
              <a:rect l="l" t="t" r="r" b="b"/>
              <a:pathLst>
                <a:path w="2800144" h="194873">
                  <a:moveTo>
                    <a:pt x="36662" y="0"/>
                  </a:moveTo>
                  <a:lnTo>
                    <a:pt x="2763482" y="0"/>
                  </a:lnTo>
                  <a:cubicBezTo>
                    <a:pt x="2773206" y="0"/>
                    <a:pt x="2782531" y="3863"/>
                    <a:pt x="2789406" y="10738"/>
                  </a:cubicBezTo>
                  <a:cubicBezTo>
                    <a:pt x="2796281" y="17613"/>
                    <a:pt x="2800144" y="26938"/>
                    <a:pt x="2800144" y="36662"/>
                  </a:cubicBezTo>
                  <a:lnTo>
                    <a:pt x="2800144" y="158211"/>
                  </a:lnTo>
                  <a:cubicBezTo>
                    <a:pt x="2800144" y="178459"/>
                    <a:pt x="2783730" y="194873"/>
                    <a:pt x="2763482" y="194873"/>
                  </a:cubicBezTo>
                  <a:lnTo>
                    <a:pt x="36662" y="194873"/>
                  </a:lnTo>
                  <a:cubicBezTo>
                    <a:pt x="26938" y="194873"/>
                    <a:pt x="17613" y="191010"/>
                    <a:pt x="10738" y="184135"/>
                  </a:cubicBezTo>
                  <a:cubicBezTo>
                    <a:pt x="3863" y="177259"/>
                    <a:pt x="0" y="167934"/>
                    <a:pt x="0" y="158211"/>
                  </a:cubicBezTo>
                  <a:lnTo>
                    <a:pt x="0" y="36662"/>
                  </a:lnTo>
                  <a:cubicBezTo>
                    <a:pt x="0" y="26938"/>
                    <a:pt x="3863" y="17613"/>
                    <a:pt x="10738" y="10738"/>
                  </a:cubicBezTo>
                  <a:cubicBezTo>
                    <a:pt x="17613" y="3863"/>
                    <a:pt x="26938" y="0"/>
                    <a:pt x="36662" y="0"/>
                  </a:cubicBezTo>
                  <a:close/>
                </a:path>
              </a:pathLst>
            </a:custGeom>
            <a:solidFill>
              <a:srgbClr val="F1ED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28575"/>
              <a:ext cx="2800144" cy="223448"/>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r>
                <a:rPr kumimoji="0" lang="en-US" sz="16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Allied Health Referrals and other GPCCMP </a:t>
              </a:r>
              <a:r>
                <a:rPr lang="en-US" sz="1699" b="1">
                  <a:solidFill>
                    <a:srgbClr val="043C68"/>
                  </a:solidFill>
                  <a:latin typeface="Canva Sans Bold"/>
                  <a:ea typeface="Canva Sans Bold"/>
                  <a:cs typeface="Canva Sans Bold"/>
                  <a:sym typeface="Canva Sans Bold"/>
                </a:rPr>
                <a:t>Considerations</a:t>
              </a:r>
              <a:endParaRPr kumimoji="0" lang="en-US" sz="16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endParaRPr>
            </a:p>
          </p:txBody>
        </p:sp>
      </p:grpSp>
      <p:grpSp>
        <p:nvGrpSpPr>
          <p:cNvPr id="6" name="Group 6"/>
          <p:cNvGrpSpPr/>
          <p:nvPr/>
        </p:nvGrpSpPr>
        <p:grpSpPr>
          <a:xfrm>
            <a:off x="215782" y="974497"/>
            <a:ext cx="2828873" cy="5508640"/>
            <a:chOff x="0" y="0"/>
            <a:chExt cx="1013804" cy="1974172"/>
          </a:xfrm>
        </p:grpSpPr>
        <p:sp>
          <p:nvSpPr>
            <p:cNvPr id="7" name="Freeform 7"/>
            <p:cNvSpPr/>
            <p:nvPr/>
          </p:nvSpPr>
          <p:spPr>
            <a:xfrm>
              <a:off x="0" y="0"/>
              <a:ext cx="1013804" cy="1974172"/>
            </a:xfrm>
            <a:custGeom>
              <a:avLst/>
              <a:gdLst/>
              <a:ahLst/>
              <a:cxnLst/>
              <a:rect l="l" t="t" r="r" b="b"/>
              <a:pathLst>
                <a:path w="1013804" h="1974172">
                  <a:moveTo>
                    <a:pt x="101260" y="0"/>
                  </a:moveTo>
                  <a:lnTo>
                    <a:pt x="912544" y="0"/>
                  </a:lnTo>
                  <a:cubicBezTo>
                    <a:pt x="968469" y="0"/>
                    <a:pt x="1013804" y="45336"/>
                    <a:pt x="1013804" y="101260"/>
                  </a:cubicBezTo>
                  <a:lnTo>
                    <a:pt x="1013804" y="1872913"/>
                  </a:lnTo>
                  <a:cubicBezTo>
                    <a:pt x="1013804" y="1928837"/>
                    <a:pt x="968469" y="1974172"/>
                    <a:pt x="912544" y="1974172"/>
                  </a:cubicBezTo>
                  <a:lnTo>
                    <a:pt x="101260" y="1974172"/>
                  </a:lnTo>
                  <a:cubicBezTo>
                    <a:pt x="45336" y="1974172"/>
                    <a:pt x="0" y="1928837"/>
                    <a:pt x="0" y="1872913"/>
                  </a:cubicBezTo>
                  <a:lnTo>
                    <a:pt x="0" y="101260"/>
                  </a:lnTo>
                  <a:cubicBezTo>
                    <a:pt x="0" y="45336"/>
                    <a:pt x="45336" y="0"/>
                    <a:pt x="101260" y="0"/>
                  </a:cubicBezTo>
                  <a:close/>
                </a:path>
              </a:pathLst>
            </a:custGeom>
            <a:solidFill>
              <a:srgbClr val="8874AF">
                <a:alpha val="5882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28575"/>
              <a:ext cx="1013804" cy="200274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365745" y="1070303"/>
            <a:ext cx="780509" cy="780509"/>
          </a:xfrm>
          <a:custGeom>
            <a:avLst/>
            <a:gdLst/>
            <a:ahLst/>
            <a:cxnLst/>
            <a:rect l="l" t="t" r="r" b="b"/>
            <a:pathLst>
              <a:path w="780509" h="780509">
                <a:moveTo>
                  <a:pt x="0" y="0"/>
                </a:moveTo>
                <a:lnTo>
                  <a:pt x="780510" y="0"/>
                </a:lnTo>
                <a:lnTo>
                  <a:pt x="780510" y="780510"/>
                </a:lnTo>
                <a:lnTo>
                  <a:pt x="0" y="7805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715050" y="1479840"/>
            <a:ext cx="519751" cy="370972"/>
          </a:xfrm>
          <a:custGeom>
            <a:avLst/>
            <a:gdLst/>
            <a:ahLst/>
            <a:cxnLst/>
            <a:rect l="l" t="t" r="r" b="b"/>
            <a:pathLst>
              <a:path w="519751" h="370972">
                <a:moveTo>
                  <a:pt x="0" y="0"/>
                </a:moveTo>
                <a:lnTo>
                  <a:pt x="519751" y="0"/>
                </a:lnTo>
                <a:lnTo>
                  <a:pt x="519751" y="370973"/>
                </a:lnTo>
                <a:lnTo>
                  <a:pt x="0" y="3709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p:cNvGrpSpPr/>
          <p:nvPr/>
        </p:nvGrpSpPr>
        <p:grpSpPr>
          <a:xfrm>
            <a:off x="3133298" y="966609"/>
            <a:ext cx="7344320" cy="5469648"/>
            <a:chOff x="0" y="0"/>
            <a:chExt cx="2528560" cy="1960198"/>
          </a:xfrm>
        </p:grpSpPr>
        <p:sp>
          <p:nvSpPr>
            <p:cNvPr id="12" name="Freeform 12"/>
            <p:cNvSpPr/>
            <p:nvPr/>
          </p:nvSpPr>
          <p:spPr>
            <a:xfrm>
              <a:off x="0" y="0"/>
              <a:ext cx="2528560" cy="1960198"/>
            </a:xfrm>
            <a:custGeom>
              <a:avLst/>
              <a:gdLst/>
              <a:ahLst/>
              <a:cxnLst/>
              <a:rect l="l" t="t" r="r" b="b"/>
              <a:pathLst>
                <a:path w="2528560" h="1960198">
                  <a:moveTo>
                    <a:pt x="40599" y="0"/>
                  </a:moveTo>
                  <a:lnTo>
                    <a:pt x="2487960" y="0"/>
                  </a:lnTo>
                  <a:cubicBezTo>
                    <a:pt x="2498728" y="0"/>
                    <a:pt x="2509055" y="4277"/>
                    <a:pt x="2516668" y="11891"/>
                  </a:cubicBezTo>
                  <a:cubicBezTo>
                    <a:pt x="2524282" y="19505"/>
                    <a:pt x="2528560" y="29832"/>
                    <a:pt x="2528560" y="40599"/>
                  </a:cubicBezTo>
                  <a:lnTo>
                    <a:pt x="2528560" y="1919599"/>
                  </a:lnTo>
                  <a:cubicBezTo>
                    <a:pt x="2528560" y="1930367"/>
                    <a:pt x="2524282" y="1940693"/>
                    <a:pt x="2516668" y="1948307"/>
                  </a:cubicBezTo>
                  <a:cubicBezTo>
                    <a:pt x="2509055" y="1955921"/>
                    <a:pt x="2498728" y="1960198"/>
                    <a:pt x="2487960" y="1960198"/>
                  </a:cubicBezTo>
                  <a:lnTo>
                    <a:pt x="40599" y="1960198"/>
                  </a:lnTo>
                  <a:cubicBezTo>
                    <a:pt x="29832" y="1960198"/>
                    <a:pt x="19505" y="1955921"/>
                    <a:pt x="11891" y="1948307"/>
                  </a:cubicBezTo>
                  <a:cubicBezTo>
                    <a:pt x="4277" y="1940693"/>
                    <a:pt x="0" y="1930367"/>
                    <a:pt x="0" y="1919599"/>
                  </a:cubicBezTo>
                  <a:lnTo>
                    <a:pt x="0" y="40599"/>
                  </a:lnTo>
                  <a:cubicBezTo>
                    <a:pt x="0" y="29832"/>
                    <a:pt x="4277" y="19505"/>
                    <a:pt x="11891" y="11891"/>
                  </a:cubicBezTo>
                  <a:cubicBezTo>
                    <a:pt x="19505" y="4277"/>
                    <a:pt x="29832" y="0"/>
                    <a:pt x="40599" y="0"/>
                  </a:cubicBezTo>
                  <a:close/>
                </a:path>
              </a:pathLst>
            </a:custGeom>
            <a:solidFill>
              <a:srgbClr val="CAE4F4">
                <a:alpha val="5882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28575"/>
              <a:ext cx="2528560" cy="198877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3922166" y="3107049"/>
            <a:ext cx="812648" cy="521111"/>
          </a:xfrm>
          <a:custGeom>
            <a:avLst/>
            <a:gdLst/>
            <a:ahLst/>
            <a:cxnLst/>
            <a:rect l="l" t="t" r="r" b="b"/>
            <a:pathLst>
              <a:path w="812648" h="521111">
                <a:moveTo>
                  <a:pt x="0" y="0"/>
                </a:moveTo>
                <a:lnTo>
                  <a:pt x="812648" y="0"/>
                </a:lnTo>
                <a:lnTo>
                  <a:pt x="812648" y="521111"/>
                </a:lnTo>
                <a:lnTo>
                  <a:pt x="0" y="5211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7581687" y="3073701"/>
            <a:ext cx="686070" cy="572011"/>
          </a:xfrm>
          <a:custGeom>
            <a:avLst/>
            <a:gdLst/>
            <a:ahLst/>
            <a:cxnLst/>
            <a:rect l="l" t="t" r="r" b="b"/>
            <a:pathLst>
              <a:path w="686070" h="572011">
                <a:moveTo>
                  <a:pt x="0" y="0"/>
                </a:moveTo>
                <a:lnTo>
                  <a:pt x="686070" y="0"/>
                </a:lnTo>
                <a:lnTo>
                  <a:pt x="686070" y="572011"/>
                </a:lnTo>
                <a:lnTo>
                  <a:pt x="0" y="5720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5902264" y="3073701"/>
            <a:ext cx="393666" cy="554459"/>
          </a:xfrm>
          <a:custGeom>
            <a:avLst/>
            <a:gdLst/>
            <a:ahLst/>
            <a:cxnLst/>
            <a:rect l="l" t="t" r="r" b="b"/>
            <a:pathLst>
              <a:path w="393666" h="554459">
                <a:moveTo>
                  <a:pt x="0" y="0"/>
                </a:moveTo>
                <a:lnTo>
                  <a:pt x="393666" y="0"/>
                </a:lnTo>
                <a:lnTo>
                  <a:pt x="393666" y="554459"/>
                </a:lnTo>
                <a:lnTo>
                  <a:pt x="0" y="5544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5861176" y="4807851"/>
            <a:ext cx="456897" cy="467414"/>
          </a:xfrm>
          <a:custGeom>
            <a:avLst/>
            <a:gdLst/>
            <a:ahLst/>
            <a:cxnLst/>
            <a:rect l="l" t="t" r="r" b="b"/>
            <a:pathLst>
              <a:path w="456897" h="467414">
                <a:moveTo>
                  <a:pt x="0" y="0"/>
                </a:moveTo>
                <a:lnTo>
                  <a:pt x="456897" y="0"/>
                </a:lnTo>
                <a:lnTo>
                  <a:pt x="456897" y="467415"/>
                </a:lnTo>
                <a:lnTo>
                  <a:pt x="0" y="4674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815712" y="4800640"/>
            <a:ext cx="453269" cy="453269"/>
          </a:xfrm>
          <a:custGeom>
            <a:avLst/>
            <a:gdLst/>
            <a:ahLst/>
            <a:cxnLst/>
            <a:rect l="l" t="t" r="r" b="b"/>
            <a:pathLst>
              <a:path w="453269" h="453269">
                <a:moveTo>
                  <a:pt x="0" y="0"/>
                </a:moveTo>
                <a:lnTo>
                  <a:pt x="453269" y="0"/>
                </a:lnTo>
                <a:lnTo>
                  <a:pt x="453269" y="453269"/>
                </a:lnTo>
                <a:lnTo>
                  <a:pt x="0" y="45326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7555316" y="4901091"/>
            <a:ext cx="424263" cy="397264"/>
          </a:xfrm>
          <a:custGeom>
            <a:avLst/>
            <a:gdLst/>
            <a:ahLst/>
            <a:cxnLst/>
            <a:rect l="l" t="t" r="r" b="b"/>
            <a:pathLst>
              <a:path w="424263" h="397264">
                <a:moveTo>
                  <a:pt x="0" y="0"/>
                </a:moveTo>
                <a:lnTo>
                  <a:pt x="424262" y="0"/>
                </a:lnTo>
                <a:lnTo>
                  <a:pt x="424262" y="397264"/>
                </a:lnTo>
                <a:lnTo>
                  <a:pt x="0" y="39726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9275819" y="3107049"/>
            <a:ext cx="593615" cy="505315"/>
          </a:xfrm>
          <a:custGeom>
            <a:avLst/>
            <a:gdLst/>
            <a:ahLst/>
            <a:cxnLst/>
            <a:rect l="l" t="t" r="r" b="b"/>
            <a:pathLst>
              <a:path w="593615" h="505315">
                <a:moveTo>
                  <a:pt x="0" y="0"/>
                </a:moveTo>
                <a:lnTo>
                  <a:pt x="593615" y="0"/>
                </a:lnTo>
                <a:lnTo>
                  <a:pt x="593615" y="505315"/>
                </a:lnTo>
                <a:lnTo>
                  <a:pt x="0" y="5053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377040" y="1422535"/>
            <a:ext cx="424893" cy="531116"/>
          </a:xfrm>
          <a:custGeom>
            <a:avLst/>
            <a:gdLst/>
            <a:ahLst/>
            <a:cxnLst/>
            <a:rect l="l" t="t" r="r" b="b"/>
            <a:pathLst>
              <a:path w="424893" h="531116">
                <a:moveTo>
                  <a:pt x="0" y="0"/>
                </a:moveTo>
                <a:lnTo>
                  <a:pt x="424893" y="0"/>
                </a:lnTo>
                <a:lnTo>
                  <a:pt x="424893" y="531116"/>
                </a:lnTo>
                <a:lnTo>
                  <a:pt x="0" y="5311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5883631" y="1545740"/>
            <a:ext cx="412299" cy="433429"/>
          </a:xfrm>
          <a:custGeom>
            <a:avLst/>
            <a:gdLst/>
            <a:ahLst/>
            <a:cxnLst/>
            <a:rect l="l" t="t" r="r" b="b"/>
            <a:pathLst>
              <a:path w="412299" h="433429">
                <a:moveTo>
                  <a:pt x="0" y="0"/>
                </a:moveTo>
                <a:lnTo>
                  <a:pt x="412299" y="0"/>
                </a:lnTo>
                <a:lnTo>
                  <a:pt x="412299" y="433429"/>
                </a:lnTo>
                <a:lnTo>
                  <a:pt x="0" y="43342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a:off x="4234533" y="1582332"/>
            <a:ext cx="631261" cy="428469"/>
          </a:xfrm>
          <a:custGeom>
            <a:avLst/>
            <a:gdLst/>
            <a:ahLst/>
            <a:cxnLst/>
            <a:rect l="l" t="t" r="r" b="b"/>
            <a:pathLst>
              <a:path w="631261" h="428469">
                <a:moveTo>
                  <a:pt x="0" y="0"/>
                </a:moveTo>
                <a:lnTo>
                  <a:pt x="631262" y="0"/>
                </a:lnTo>
                <a:lnTo>
                  <a:pt x="631262" y="428469"/>
                </a:lnTo>
                <a:lnTo>
                  <a:pt x="0" y="4284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3758647" y="1576936"/>
            <a:ext cx="471160" cy="371038"/>
          </a:xfrm>
          <a:custGeom>
            <a:avLst/>
            <a:gdLst/>
            <a:ahLst/>
            <a:cxnLst/>
            <a:rect l="l" t="t" r="r" b="b"/>
            <a:pathLst>
              <a:path w="471160" h="371038">
                <a:moveTo>
                  <a:pt x="0" y="0"/>
                </a:moveTo>
                <a:lnTo>
                  <a:pt x="471159" y="0"/>
                </a:lnTo>
                <a:lnTo>
                  <a:pt x="471159" y="371038"/>
                </a:lnTo>
                <a:lnTo>
                  <a:pt x="0" y="37103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9327032" y="4764013"/>
            <a:ext cx="450743" cy="489273"/>
          </a:xfrm>
          <a:custGeom>
            <a:avLst/>
            <a:gdLst/>
            <a:ahLst/>
            <a:cxnLst/>
            <a:rect l="l" t="t" r="r" b="b"/>
            <a:pathLst>
              <a:path w="450743" h="489273">
                <a:moveTo>
                  <a:pt x="0" y="0"/>
                </a:moveTo>
                <a:lnTo>
                  <a:pt x="450743" y="0"/>
                </a:lnTo>
                <a:lnTo>
                  <a:pt x="450743" y="489273"/>
                </a:lnTo>
                <a:lnTo>
                  <a:pt x="0" y="489273"/>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3994227" y="4725831"/>
            <a:ext cx="457134" cy="491542"/>
          </a:xfrm>
          <a:custGeom>
            <a:avLst/>
            <a:gdLst/>
            <a:ahLst/>
            <a:cxnLst/>
            <a:rect l="l" t="t" r="r" b="b"/>
            <a:pathLst>
              <a:path w="457134" h="491542">
                <a:moveTo>
                  <a:pt x="0" y="0"/>
                </a:moveTo>
                <a:lnTo>
                  <a:pt x="457133" y="0"/>
                </a:lnTo>
                <a:lnTo>
                  <a:pt x="457133" y="491541"/>
                </a:lnTo>
                <a:lnTo>
                  <a:pt x="0" y="491541"/>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28"/>
          <p:cNvGrpSpPr/>
          <p:nvPr/>
        </p:nvGrpSpPr>
        <p:grpSpPr>
          <a:xfrm>
            <a:off x="215782" y="6548844"/>
            <a:ext cx="10265220" cy="896405"/>
            <a:chOff x="0" y="0"/>
            <a:chExt cx="3678823" cy="321251"/>
          </a:xfrm>
        </p:grpSpPr>
        <p:sp>
          <p:nvSpPr>
            <p:cNvPr id="29" name="Freeform 29"/>
            <p:cNvSpPr/>
            <p:nvPr/>
          </p:nvSpPr>
          <p:spPr>
            <a:xfrm>
              <a:off x="0" y="0"/>
              <a:ext cx="3678823" cy="321251"/>
            </a:xfrm>
            <a:custGeom>
              <a:avLst/>
              <a:gdLst/>
              <a:ahLst/>
              <a:cxnLst/>
              <a:rect l="l" t="t" r="r" b="b"/>
              <a:pathLst>
                <a:path w="3678823" h="321251">
                  <a:moveTo>
                    <a:pt x="27905" y="0"/>
                  </a:moveTo>
                  <a:lnTo>
                    <a:pt x="3650918" y="0"/>
                  </a:lnTo>
                  <a:cubicBezTo>
                    <a:pt x="3658319" y="0"/>
                    <a:pt x="3665417" y="2940"/>
                    <a:pt x="3670650" y="8173"/>
                  </a:cubicBezTo>
                  <a:cubicBezTo>
                    <a:pt x="3675883" y="13406"/>
                    <a:pt x="3678823" y="20504"/>
                    <a:pt x="3678823" y="27905"/>
                  </a:cubicBezTo>
                  <a:lnTo>
                    <a:pt x="3678823" y="293346"/>
                  </a:lnTo>
                  <a:cubicBezTo>
                    <a:pt x="3678823" y="300747"/>
                    <a:pt x="3675883" y="307845"/>
                    <a:pt x="3670650" y="313078"/>
                  </a:cubicBezTo>
                  <a:cubicBezTo>
                    <a:pt x="3665417" y="318311"/>
                    <a:pt x="3658319" y="321251"/>
                    <a:pt x="3650918" y="321251"/>
                  </a:cubicBezTo>
                  <a:lnTo>
                    <a:pt x="27905" y="321251"/>
                  </a:lnTo>
                  <a:cubicBezTo>
                    <a:pt x="20504" y="321251"/>
                    <a:pt x="13406" y="318311"/>
                    <a:pt x="8173" y="313078"/>
                  </a:cubicBezTo>
                  <a:cubicBezTo>
                    <a:pt x="2940" y="307845"/>
                    <a:pt x="0" y="300747"/>
                    <a:pt x="0" y="293346"/>
                  </a:cubicBezTo>
                  <a:lnTo>
                    <a:pt x="0" y="27905"/>
                  </a:lnTo>
                  <a:cubicBezTo>
                    <a:pt x="0" y="20504"/>
                    <a:pt x="2940" y="13406"/>
                    <a:pt x="8173" y="8173"/>
                  </a:cubicBezTo>
                  <a:cubicBezTo>
                    <a:pt x="13406" y="2940"/>
                    <a:pt x="20504" y="0"/>
                    <a:pt x="27905" y="0"/>
                  </a:cubicBezTo>
                  <a:close/>
                </a:path>
              </a:pathLst>
            </a:custGeom>
            <a:solidFill>
              <a:srgbClr val="6198BA">
                <a:alpha val="58824"/>
              </a:srgbClr>
            </a:solidFill>
            <a:ln w="9525" cap="rnd">
              <a:solidFill>
                <a:srgbClr val="305EAE">
                  <a:alpha val="5882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0" y="-28575"/>
              <a:ext cx="3678823" cy="34982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1146255" y="1153853"/>
            <a:ext cx="1898400" cy="233680"/>
          </a:xfrm>
          <a:prstGeom prst="rect">
            <a:avLst/>
          </a:prstGeom>
        </p:spPr>
        <p:txBody>
          <a:bodyPr lIns="0" tIns="0" rIns="0" bIns="0" rtlCol="0" anchor="t">
            <a:spAutoFit/>
          </a:bodyPr>
          <a:lstStyle/>
          <a:p>
            <a:pPr marL="0" marR="0" lvl="0" indent="0" algn="l" defTabSz="914400" rtl="0" eaLnBrk="1" fontAlgn="auto" latinLnBrk="0" hangingPunct="1">
              <a:lnSpc>
                <a:spcPts val="1819"/>
              </a:lnSpc>
              <a:spcBef>
                <a:spcPct val="0"/>
              </a:spcBef>
              <a:spcAft>
                <a:spcPts val="0"/>
              </a:spcAft>
              <a:buClrTx/>
              <a:buSzTx/>
              <a:buFontTx/>
              <a:buNone/>
              <a:tabLst/>
              <a:defRPr/>
            </a:pPr>
            <a:r>
              <a:rPr kumimoji="0" lang="en-US" sz="12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Allied Health Referrals </a:t>
            </a:r>
          </a:p>
        </p:txBody>
      </p:sp>
      <p:sp>
        <p:nvSpPr>
          <p:cNvPr id="32" name="TextBox 32"/>
          <p:cNvSpPr txBox="1"/>
          <p:nvPr/>
        </p:nvSpPr>
        <p:spPr>
          <a:xfrm>
            <a:off x="347168" y="2227156"/>
            <a:ext cx="2558364" cy="3219856"/>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Consider any allied health care your patient may require have when writing the </a:t>
            </a:r>
            <a:r>
              <a:rPr lang="en-US" sz="1050">
                <a:solidFill>
                  <a:srgbClr val="000000"/>
                </a:solidFill>
                <a:latin typeface="Aptos" panose="020B0004020202020204" pitchFamily="34" charset="0"/>
                <a:ea typeface="Canva Sans"/>
                <a:cs typeface="Canva Sans"/>
                <a:sym typeface="Canva Sans"/>
              </a:rPr>
              <a:t>management </a:t>
            </a: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plan with them.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endParaRP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Bold"/>
              </a:rPr>
              <a:t>Referral letters </a:t>
            </a:r>
            <a:r>
              <a:rPr lang="en-US" sz="1050" b="1">
                <a:solidFill>
                  <a:srgbClr val="000000"/>
                </a:solidFill>
                <a:latin typeface="Aptos" panose="020B0004020202020204" pitchFamily="34" charset="0"/>
                <a:ea typeface="Canva Sans Bold"/>
                <a:cs typeface="Canva Sans Bold"/>
                <a:sym typeface="Canva Sans Bold"/>
              </a:rPr>
              <a:t>to </a:t>
            </a: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Bold"/>
              </a:rPr>
              <a:t>allied health providers,</a:t>
            </a: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 documenting the care required, consistent with the referral process for medical specialists. </a:t>
            </a: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endParaRP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a:rPr>
              <a:t>Allied</a:t>
            </a: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Bold"/>
              </a:rPr>
              <a:t> health providers are required to provide a written report back to the GP</a:t>
            </a: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 after the provision of services (e.g., the first service under a referral).</a:t>
            </a: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endParaRP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Bold"/>
              </a:rPr>
              <a:t>Referrals are valid for 18 months</a:t>
            </a: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 (unless stated otherwise by referring GP). </a:t>
            </a: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nva Sans"/>
              <a:ea typeface="Canva Sans"/>
              <a:cs typeface="Canva Sans"/>
              <a:sym typeface="Canva Sans"/>
            </a:endParaRP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nva Sans"/>
              <a:ea typeface="Canva Sans"/>
              <a:cs typeface="Canva Sans"/>
              <a:sym typeface="Canva Sans"/>
            </a:endParaRPr>
          </a:p>
        </p:txBody>
      </p:sp>
      <p:sp>
        <p:nvSpPr>
          <p:cNvPr id="33" name="TextBox 33"/>
          <p:cNvSpPr txBox="1"/>
          <p:nvPr/>
        </p:nvSpPr>
        <p:spPr>
          <a:xfrm>
            <a:off x="4967552" y="1146967"/>
            <a:ext cx="4109533" cy="238720"/>
          </a:xfrm>
          <a:prstGeom prst="rect">
            <a:avLst/>
          </a:prstGeom>
        </p:spPr>
        <p:txBody>
          <a:bodyPr lIns="0" tIns="0" rIns="0" bIns="0" rtlCol="0" anchor="t">
            <a:spAutoFit/>
          </a:bodyPr>
          <a:lstStyle/>
          <a:p>
            <a:pPr marL="0" marR="0" lvl="0" indent="0" algn="l" defTabSz="914400" rtl="0" eaLnBrk="1" fontAlgn="auto" latinLnBrk="0" hangingPunct="1">
              <a:lnSpc>
                <a:spcPts val="1959"/>
              </a:lnSpc>
              <a:spcBef>
                <a:spcPct val="0"/>
              </a:spcBef>
              <a:spcAft>
                <a:spcPts val="0"/>
              </a:spcAft>
              <a:buClrTx/>
              <a:buSzTx/>
              <a:buFontTx/>
              <a:buNone/>
              <a:tabLst/>
              <a:defRPr/>
            </a:pPr>
            <a:r>
              <a:rPr kumimoji="0" lang="en-US" sz="1399" b="1" i="0" u="none" strike="noStrike" kern="1200" cap="none" spc="0" normalizeH="0" baseline="0" noProof="0" dirty="0">
                <a:ln>
                  <a:noFill/>
                </a:ln>
                <a:solidFill>
                  <a:srgbClr val="043C68"/>
                </a:solidFill>
                <a:effectLst/>
                <a:uLnTx/>
                <a:uFillTx/>
                <a:latin typeface="Canva Sans Bold"/>
                <a:ea typeface="Canva Sans Bold"/>
                <a:cs typeface="Canva Sans Bold"/>
                <a:sym typeface="Canva Sans Bold"/>
              </a:rPr>
              <a:t>Other </a:t>
            </a:r>
            <a:r>
              <a:rPr lang="en-US" sz="1399" b="1" dirty="0">
                <a:solidFill>
                  <a:srgbClr val="043C68"/>
                </a:solidFill>
                <a:latin typeface="Canva Sans Bold"/>
                <a:ea typeface="Canva Sans Bold"/>
                <a:cs typeface="Canva Sans Bold"/>
                <a:sym typeface="Canva Sans Bold"/>
              </a:rPr>
              <a:t>Management </a:t>
            </a:r>
            <a:r>
              <a:rPr kumimoji="0" lang="en-US" sz="1399" b="1" i="0" u="none" strike="noStrike" kern="1200" cap="none" spc="0" normalizeH="0" baseline="0" noProof="0" dirty="0">
                <a:ln>
                  <a:noFill/>
                </a:ln>
                <a:solidFill>
                  <a:srgbClr val="043C68"/>
                </a:solidFill>
                <a:effectLst/>
                <a:uLnTx/>
                <a:uFillTx/>
                <a:latin typeface="Canva Sans Bold"/>
                <a:ea typeface="Canva Sans Bold"/>
                <a:cs typeface="Canva Sans Bold"/>
                <a:sym typeface="Canva Sans Bold"/>
              </a:rPr>
              <a:t>Plan Considerations</a:t>
            </a:r>
          </a:p>
        </p:txBody>
      </p:sp>
      <p:sp>
        <p:nvSpPr>
          <p:cNvPr id="34" name="TextBox 34"/>
          <p:cNvSpPr txBox="1"/>
          <p:nvPr/>
        </p:nvSpPr>
        <p:spPr>
          <a:xfrm>
            <a:off x="3530247" y="3634941"/>
            <a:ext cx="1475492" cy="709746"/>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Case Conference with care team</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MBS</a:t>
            </a:r>
            <a:r>
              <a:rPr lang="en-AU" sz="105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33">
                  <a:extLst>
                    <a:ext uri="{A12FA001-AC4F-418D-AE19-62706E023703}">
                      <ahyp:hlinkClr xmlns:ahyp="http://schemas.microsoft.com/office/drawing/2018/hyperlinkcolor" val="tx"/>
                    </a:ext>
                  </a:extLst>
                </a:hlinkClick>
              </a:rPr>
              <a:t>735</a:t>
            </a:r>
            <a:r>
              <a:rPr lang="en-AU" sz="1050" b="1" u="sng" kern="100">
                <a:solidFill>
                  <a:schemeClr val="accent1"/>
                </a:solidFill>
                <a:latin typeface="Aptos" panose="020B0004020202020204" pitchFamily="34" charset="0"/>
                <a:ea typeface="Aptos" panose="020B0004020202020204" pitchFamily="34" charset="0"/>
                <a:cs typeface="Times New Roman" panose="02020603050405020304" pitchFamily="18" charset="0"/>
              </a:rPr>
              <a:t>,</a:t>
            </a:r>
            <a:r>
              <a:rPr lang="en-AU" sz="105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34">
                  <a:extLst>
                    <a:ext uri="{A12FA001-AC4F-418D-AE19-62706E023703}">
                      <ahyp:hlinkClr xmlns:ahyp="http://schemas.microsoft.com/office/drawing/2018/hyperlinkcolor" val="tx"/>
                    </a:ext>
                  </a:extLst>
                </a:hlinkClick>
              </a:rPr>
              <a:t>739</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t>
            </a:r>
            <a:r>
              <a:rPr lang="en-AU" sz="105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rPr>
              <a:t>743</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t>
            </a: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 </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36">
                  <a:extLst>
                    <a:ext uri="{A12FA001-AC4F-418D-AE19-62706E023703}">
                      <ahyp:hlinkClr xmlns:ahyp="http://schemas.microsoft.com/office/drawing/2018/hyperlinkcolor" val="tx"/>
                    </a:ext>
                  </a:extLst>
                </a:hlinkClick>
              </a:rPr>
              <a:t>747</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t>
            </a:r>
            <a:r>
              <a:rPr lang="en-AU" sz="105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37">
                  <a:extLst>
                    <a:ext uri="{A12FA001-AC4F-418D-AE19-62706E023703}">
                      <ahyp:hlinkClr xmlns:ahyp="http://schemas.microsoft.com/office/drawing/2018/hyperlinkcolor" val="tx"/>
                    </a:ext>
                  </a:extLst>
                </a:hlinkClick>
              </a:rPr>
              <a:t>750</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t>
            </a:r>
            <a:r>
              <a:rPr lang="en-AU" sz="105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r>
              <a:rPr lang="en-AU" sz="1050" b="1" u="sng"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38">
                  <a:extLst>
                    <a:ext uri="{A12FA001-AC4F-418D-AE19-62706E023703}">
                      <ahyp:hlinkClr xmlns:ahyp="http://schemas.microsoft.com/office/drawing/2018/hyperlinkcolor" val="tx"/>
                    </a:ext>
                  </a:extLst>
                </a:hlinkClick>
              </a:rPr>
              <a:t>758</a:t>
            </a:r>
            <a:endPar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endParaRPr>
          </a:p>
        </p:txBody>
      </p:sp>
      <p:sp>
        <p:nvSpPr>
          <p:cNvPr id="35" name="TextBox 35"/>
          <p:cNvSpPr txBox="1"/>
          <p:nvPr/>
        </p:nvSpPr>
        <p:spPr>
          <a:xfrm>
            <a:off x="7126155" y="3634941"/>
            <a:ext cx="1573028" cy="529247"/>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Self Management or Support Groups</a:t>
            </a: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 relevant to chronic condition </a:t>
            </a:r>
          </a:p>
        </p:txBody>
      </p:sp>
      <p:sp>
        <p:nvSpPr>
          <p:cNvPr id="36" name="TextBox 36"/>
          <p:cNvSpPr txBox="1"/>
          <p:nvPr/>
        </p:nvSpPr>
        <p:spPr>
          <a:xfrm>
            <a:off x="5284577" y="3634941"/>
            <a:ext cx="1573028" cy="1065420"/>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Type 2 Diabetes Group Services Referral</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for Diabetes Education, Dietetics or Exercise Physiology</a:t>
            </a:r>
          </a:p>
          <a:p>
            <a:pPr marL="0" marR="0" lvl="0" indent="0" algn="ctr" defTabSz="914400" rtl="0" eaLnBrk="1" fontAlgn="auto" latinLnBrk="0" hangingPunct="1">
              <a:lnSpc>
                <a:spcPts val="1400"/>
              </a:lnSpc>
              <a:spcBef>
                <a:spcPct val="0"/>
              </a:spcBef>
              <a:spcAft>
                <a:spcPts val="0"/>
              </a:spcAft>
              <a:buClrTx/>
              <a:buSzTx/>
              <a:buFontTx/>
              <a:buNone/>
              <a:tabLst/>
              <a:defRPr/>
            </a:pPr>
            <a:endParaRPr kumimoji="0" lang="en-US" sz="1000" b="0" i="0" u="none" strike="noStrike" kern="1200" cap="none" spc="0" normalizeH="0" baseline="0" noProof="0">
              <a:ln>
                <a:noFill/>
              </a:ln>
              <a:solidFill>
                <a:srgbClr val="545454"/>
              </a:solidFill>
              <a:effectLst/>
              <a:uLnTx/>
              <a:uFillTx/>
              <a:latin typeface="Canva Sans"/>
              <a:ea typeface="Canva Sans"/>
              <a:cs typeface="Canva Sans"/>
              <a:sym typeface="Canva Sans"/>
            </a:endParaRPr>
          </a:p>
        </p:txBody>
      </p:sp>
      <p:sp>
        <p:nvSpPr>
          <p:cNvPr id="37" name="TextBox 37"/>
          <p:cNvSpPr txBox="1"/>
          <p:nvPr/>
        </p:nvSpPr>
        <p:spPr>
          <a:xfrm>
            <a:off x="5188891" y="5263237"/>
            <a:ext cx="1715536" cy="1069652"/>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Social Work Referral</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this where there is social issues where additional support would benefit chronic condition outcome.  </a:t>
            </a:r>
          </a:p>
        </p:txBody>
      </p:sp>
      <p:sp>
        <p:nvSpPr>
          <p:cNvPr id="38" name="TextBox 38"/>
          <p:cNvSpPr txBox="1"/>
          <p:nvPr/>
        </p:nvSpPr>
        <p:spPr>
          <a:xfrm>
            <a:off x="7087580" y="5278684"/>
            <a:ext cx="1475492" cy="888320"/>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Social Prescribing</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if social prescribing may be appropriate for this patient. </a:t>
            </a:r>
          </a:p>
        </p:txBody>
      </p:sp>
      <p:sp>
        <p:nvSpPr>
          <p:cNvPr id="39" name="TextBox 39"/>
          <p:cNvSpPr txBox="1"/>
          <p:nvPr/>
        </p:nvSpPr>
        <p:spPr>
          <a:xfrm>
            <a:off x="8797722" y="3628948"/>
            <a:ext cx="1467394" cy="708784"/>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Family Support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if family members/ carers require any supports.  </a:t>
            </a:r>
          </a:p>
        </p:txBody>
      </p:sp>
      <p:sp>
        <p:nvSpPr>
          <p:cNvPr id="40" name="TextBox 40"/>
          <p:cNvSpPr txBox="1"/>
          <p:nvPr/>
        </p:nvSpPr>
        <p:spPr>
          <a:xfrm>
            <a:off x="8797722" y="2007757"/>
            <a:ext cx="1557834" cy="1067280"/>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Specialist Nurse supports such as: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Breast Care Nurse, Continence Nurse, Renal Nurse, Respiratory, Cardiac etc</a:t>
            </a:r>
            <a:r>
              <a:rPr kumimoji="0" lang="en-US" sz="1050" b="0" i="0" u="none" strike="noStrike" kern="1200" cap="none" spc="0" normalizeH="0" baseline="0" noProof="0">
                <a:ln>
                  <a:noFill/>
                </a:ln>
                <a:solidFill>
                  <a:srgbClr val="545454"/>
                </a:solidFill>
                <a:effectLst/>
                <a:uLnTx/>
                <a:uFillTx/>
                <a:latin typeface="Canva Sans"/>
                <a:ea typeface="Canva Sans"/>
                <a:cs typeface="Canva Sans"/>
                <a:sym typeface="Canva Sans"/>
              </a:rPr>
              <a:t>. </a:t>
            </a:r>
          </a:p>
        </p:txBody>
      </p:sp>
      <p:sp>
        <p:nvSpPr>
          <p:cNvPr id="42" name="TextBox 42"/>
          <p:cNvSpPr txBox="1"/>
          <p:nvPr/>
        </p:nvSpPr>
        <p:spPr>
          <a:xfrm>
            <a:off x="3492060" y="2046600"/>
            <a:ext cx="1475492" cy="349711"/>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Blood Tests and other periodical tests </a:t>
            </a:r>
          </a:p>
        </p:txBody>
      </p:sp>
      <p:sp>
        <p:nvSpPr>
          <p:cNvPr id="43" name="TextBox 43"/>
          <p:cNvSpPr txBox="1"/>
          <p:nvPr/>
        </p:nvSpPr>
        <p:spPr>
          <a:xfrm>
            <a:off x="5308913" y="2029851"/>
            <a:ext cx="1475492" cy="529247"/>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Scripts &amp; other disease specific testing e.g., ECG, Peak Flow etc. </a:t>
            </a:r>
          </a:p>
        </p:txBody>
      </p:sp>
      <p:sp>
        <p:nvSpPr>
          <p:cNvPr id="44" name="TextBox 44"/>
          <p:cNvSpPr txBox="1"/>
          <p:nvPr/>
        </p:nvSpPr>
        <p:spPr>
          <a:xfrm>
            <a:off x="8699183" y="5274752"/>
            <a:ext cx="1557834" cy="1069652"/>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Social supports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social support in home environment, social connectedness, community connections and linkages</a:t>
            </a:r>
          </a:p>
        </p:txBody>
      </p:sp>
      <p:sp>
        <p:nvSpPr>
          <p:cNvPr id="45" name="TextBox 45"/>
          <p:cNvSpPr txBox="1"/>
          <p:nvPr/>
        </p:nvSpPr>
        <p:spPr>
          <a:xfrm>
            <a:off x="3492060" y="5257507"/>
            <a:ext cx="1513678" cy="890115"/>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5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Mental Health Support</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mental health needs for individual especially if a new diagnosis  </a:t>
            </a:r>
          </a:p>
        </p:txBody>
      </p:sp>
      <p:sp>
        <p:nvSpPr>
          <p:cNvPr id="46" name="TextBox 46"/>
          <p:cNvSpPr txBox="1"/>
          <p:nvPr/>
        </p:nvSpPr>
        <p:spPr>
          <a:xfrm>
            <a:off x="491204" y="6631918"/>
            <a:ext cx="9869758" cy="70634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There are a wide range of services and considerations that can enhance management plans</a:t>
            </a:r>
            <a:r>
              <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Bold"/>
              </a:rPr>
              <a:t>. Consider your patient’s unique wellbeing needs and lifestyle goals.</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Aptos" panose="020B0004020202020204" pitchFamily="34" charset="0"/>
              <a:ea typeface="Canva Sans Bold"/>
              <a:cs typeface="Canva Sans Bold"/>
              <a:sym typeface="Canva Sans Bold"/>
            </a:endParaRP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Refer to HealthPathways for evidence based clinical decision support to inform </a:t>
            </a:r>
            <a:r>
              <a:rPr lang="en-US" sz="1050">
                <a:solidFill>
                  <a:srgbClr val="000000"/>
                </a:solidFill>
                <a:latin typeface="Aptos" panose="020B0004020202020204" pitchFamily="34" charset="0"/>
                <a:ea typeface="Canva Sans"/>
                <a:cs typeface="Canva Sans"/>
                <a:sym typeface="Canva Sans"/>
              </a:rPr>
              <a:t>management</a:t>
            </a:r>
            <a:r>
              <a:rPr kumimoji="0" lang="en-US" sz="1050" b="0" i="0" u="none" strike="noStrike" kern="1200" cap="none" spc="0" normalizeH="0" baseline="0" noProof="0">
                <a:ln>
                  <a:noFill/>
                </a:ln>
                <a:solidFill>
                  <a:srgbClr val="000000"/>
                </a:solidFill>
                <a:effectLst/>
                <a:uLnTx/>
                <a:uFillTx/>
                <a:latin typeface="Aptos" panose="020B0004020202020204" pitchFamily="34" charset="0"/>
                <a:ea typeface="Canva Sans"/>
                <a:cs typeface="Canva Sans"/>
                <a:sym typeface="Canva Sans"/>
              </a:rPr>
              <a:t> planning for each chronic condition. </a:t>
            </a:r>
            <a:r>
              <a:rPr kumimoji="0" lang="en-US" sz="1050" b="1" i="0" u="none" strike="noStrike" kern="1200" cap="none" spc="0" normalizeH="0" baseline="0" noProof="0">
                <a:ln>
                  <a:noFill/>
                </a:ln>
                <a:solidFill>
                  <a:srgbClr val="000000"/>
                </a:solidFill>
                <a:effectLst/>
                <a:highlight>
                  <a:srgbClr val="FFFF00"/>
                </a:highlight>
                <a:uLnTx/>
                <a:uFillTx/>
                <a:latin typeface="Aptos" panose="020B0004020202020204" pitchFamily="34" charset="0"/>
                <a:ea typeface="Canva Sans Bold"/>
                <a:cs typeface="Canva Sans Bold"/>
                <a:sym typeface="Canva Sans Bold"/>
              </a:rPr>
              <a:t>PHNs add HealthPathways link here</a:t>
            </a:r>
            <a:r>
              <a:rPr kumimoji="0" lang="en-US" sz="1000" b="1" i="0" u="none" strike="noStrike" kern="1200" cap="none" spc="0" normalizeH="0" baseline="0" noProof="0">
                <a:ln>
                  <a:noFill/>
                </a:ln>
                <a:solidFill>
                  <a:srgbClr val="000000"/>
                </a:solidFill>
                <a:effectLst/>
                <a:highlight>
                  <a:srgbClr val="FFFF00"/>
                </a:highlight>
                <a:uLnTx/>
                <a:uFillTx/>
                <a:latin typeface="Canva Sans Bold"/>
                <a:ea typeface="Canva Sans Bold"/>
                <a:cs typeface="Canva Sans Bold"/>
                <a:sym typeface="Canva Sans Bold"/>
              </a:rPr>
              <a:t>: </a:t>
            </a: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Canva Sans Bold"/>
              <a:ea typeface="Canva Sans Bold"/>
              <a:cs typeface="Canva Sans Bold"/>
              <a:sym typeface="Canva Sans Bold"/>
            </a:endParaRPr>
          </a:p>
        </p:txBody>
      </p:sp>
      <p:sp>
        <p:nvSpPr>
          <p:cNvPr id="47" name="TextBox 41">
            <a:extLst>
              <a:ext uri="{FF2B5EF4-FFF2-40B4-BE49-F238E27FC236}">
                <a16:creationId xmlns:a16="http://schemas.microsoft.com/office/drawing/2014/main" id="{3936586C-88A4-1D31-FD74-5906094B610F}"/>
              </a:ext>
            </a:extLst>
          </p:cNvPr>
          <p:cNvSpPr txBox="1"/>
          <p:nvPr/>
        </p:nvSpPr>
        <p:spPr>
          <a:xfrm>
            <a:off x="7126155" y="2029851"/>
            <a:ext cx="1475492" cy="346075"/>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1" i="0" u="none" strike="noStrike" kern="1200" cap="none" spc="0" normalizeH="0" baseline="0" noProof="0">
                <a:ln>
                  <a:noFill/>
                </a:ln>
                <a:solidFill>
                  <a:srgbClr val="545454"/>
                </a:solidFill>
                <a:effectLst/>
                <a:uLnTx/>
                <a:uFillTx/>
                <a:latin typeface="Canva Sans Bold"/>
                <a:ea typeface="Canva Sans Bold"/>
                <a:cs typeface="Canva Sans Bold"/>
                <a:sym typeface="Canva Sans Bold"/>
              </a:rPr>
              <a:t>Medical Specialist referral if required</a:t>
            </a:r>
          </a:p>
        </p:txBody>
      </p:sp>
      <p:sp>
        <p:nvSpPr>
          <p:cNvPr id="48" name="Freeform 30">
            <a:extLst>
              <a:ext uri="{FF2B5EF4-FFF2-40B4-BE49-F238E27FC236}">
                <a16:creationId xmlns:a16="http://schemas.microsoft.com/office/drawing/2014/main" id="{04EE8159-EFC7-4DCC-9D52-8F9C4E58440E}"/>
              </a:ext>
            </a:extLst>
          </p:cNvPr>
          <p:cNvSpPr/>
          <p:nvPr/>
        </p:nvSpPr>
        <p:spPr>
          <a:xfrm>
            <a:off x="7674045" y="1500940"/>
            <a:ext cx="379712" cy="452711"/>
          </a:xfrm>
          <a:custGeom>
            <a:avLst/>
            <a:gdLst/>
            <a:ahLst/>
            <a:cxnLst/>
            <a:rect l="l" t="t" r="r" b="b"/>
            <a:pathLst>
              <a:path w="379712" h="452711">
                <a:moveTo>
                  <a:pt x="0" y="0"/>
                </a:moveTo>
                <a:lnTo>
                  <a:pt x="379712" y="0"/>
                </a:lnTo>
                <a:lnTo>
                  <a:pt x="379712" y="452711"/>
                </a:lnTo>
                <a:lnTo>
                  <a:pt x="0" y="452711"/>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89D26845D29246B6E82779149CEC04" ma:contentTypeVersion="20" ma:contentTypeDescription="Create a new document." ma:contentTypeScope="" ma:versionID="fe34b8134e27d506ba7be2810e7882e3">
  <xsd:schema xmlns:xsd="http://www.w3.org/2001/XMLSchema" xmlns:xs="http://www.w3.org/2001/XMLSchema" xmlns:p="http://schemas.microsoft.com/office/2006/metadata/properties" xmlns:ns1="http://schemas.microsoft.com/sharepoint/v3" xmlns:ns2="7bdb6b0d-99a7-4a7d-8ed4-3cb78acbe226" xmlns:ns3="9c04a6b2-a9bb-42aa-8892-b9c0cda05067" targetNamespace="http://schemas.microsoft.com/office/2006/metadata/properties" ma:root="true" ma:fieldsID="2758fa62b97b0972ba9225047883ead7" ns1:_="" ns2:_="" ns3:_="">
    <xsd:import namespace="http://schemas.microsoft.com/sharepoint/v3"/>
    <xsd:import namespace="7bdb6b0d-99a7-4a7d-8ed4-3cb78acbe226"/>
    <xsd:import namespace="9c04a6b2-a9bb-42aa-8892-b9c0cda050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db6b0d-99a7-4a7d-8ed4-3cb78acbe2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5728a96-730e-4e09-a185-3df295c08f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04a6b2-a9bb-42aa-8892-b9c0cda05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0e52976-74d3-420a-8d52-a7aac112dbc2}" ma:internalName="TaxCatchAll" ma:showField="CatchAllData" ma:web="9c04a6b2-a9bb-42aa-8892-b9c0cda050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c04a6b2-a9bb-42aa-8892-b9c0cda05067" xsi:nil="true"/>
    <_ip_UnifiedCompliancePolicyProperties xmlns="http://schemas.microsoft.com/sharepoint/v3" xsi:nil="true"/>
    <lcf76f155ced4ddcb4097134ff3c332f xmlns="7bdb6b0d-99a7-4a7d-8ed4-3cb78acbe2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657307-6771-464D-8C13-C029F6AC8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db6b0d-99a7-4a7d-8ed4-3cb78acbe226"/>
    <ds:schemaRef ds:uri="9c04a6b2-a9bb-42aa-8892-b9c0cda05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0E076-6578-4432-90E3-043621654714}">
  <ds:schemaRefs>
    <ds:schemaRef ds:uri="http://schemas.microsoft.com/sharepoint/v3/contenttype/forms"/>
  </ds:schemaRefs>
</ds:datastoreItem>
</file>

<file path=customXml/itemProps3.xml><?xml version="1.0" encoding="utf-8"?>
<ds:datastoreItem xmlns:ds="http://schemas.openxmlformats.org/officeDocument/2006/customXml" ds:itemID="{9DD4B6D3-A50D-4905-8446-A3035B71E9CA}">
  <ds:schemaRefs>
    <ds:schemaRef ds:uri="41d1716c-9572-42d3-b4bd-88656f632ec3"/>
    <ds:schemaRef ds:uri="7bdb6b0d-99a7-4a7d-8ed4-3cb78acbe226"/>
    <ds:schemaRef ds:uri="9c04a6b2-a9bb-42aa-8892-b9c0cda05067"/>
    <ds:schemaRef ds:uri="f15114bf-cbc5-46b2-bf86-2f76ecbc1e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97</TotalTime>
  <Words>1677</Words>
  <Application>Microsoft Office PowerPoint</Application>
  <PresentationFormat>Custom</PresentationFormat>
  <Paragraphs>189</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Symbol</vt:lpstr>
      <vt:lpstr>Canva Sans</vt:lpstr>
      <vt:lpstr>Arial</vt:lpstr>
      <vt:lpstr>Canva Sans Bold</vt:lpstr>
      <vt:lpstr>Canva Sans Italics</vt:lpstr>
      <vt:lpstr>Calibri</vt:lpstr>
      <vt:lpstr>Aptos</vt:lpstr>
      <vt:lpstr>Roboto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 MBS User Guide</dc:title>
  <dc:creator>David Schout</dc:creator>
  <cp:lastModifiedBy>David Schout</cp:lastModifiedBy>
  <cp:revision>2</cp:revision>
  <cp:lastPrinted>2025-06-08T23:57:58Z</cp:lastPrinted>
  <dcterms:created xsi:type="dcterms:W3CDTF">2006-08-16T00:00:00Z</dcterms:created>
  <dcterms:modified xsi:type="dcterms:W3CDTF">2025-07-09T05:03:04Z</dcterms:modified>
  <dc:identifier>DAGRFpPkDLc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0x0101007789D26845D29246B6E82779149CEC04</vt:lpwstr>
  </property>
  <property fmtid="{D5CDD505-2E9C-101B-9397-08002B2CF9AE}" pid="3" name="MediaServiceImageTags">
    <vt:lpwstr/>
  </property>
</Properties>
</file>